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33"/>
  </p:notesMasterIdLst>
  <p:handoutMasterIdLst>
    <p:handoutMasterId r:id="rId34"/>
  </p:handoutMasterIdLst>
  <p:sldIdLst>
    <p:sldId id="256" r:id="rId2"/>
    <p:sldId id="258" r:id="rId3"/>
    <p:sldId id="257" r:id="rId4"/>
    <p:sldId id="337" r:id="rId5"/>
    <p:sldId id="361" r:id="rId6"/>
    <p:sldId id="352" r:id="rId7"/>
    <p:sldId id="362" r:id="rId8"/>
    <p:sldId id="329" r:id="rId9"/>
    <p:sldId id="336" r:id="rId10"/>
    <p:sldId id="330" r:id="rId11"/>
    <p:sldId id="338" r:id="rId12"/>
    <p:sldId id="340" r:id="rId13"/>
    <p:sldId id="341" r:id="rId14"/>
    <p:sldId id="339" r:id="rId15"/>
    <p:sldId id="342" r:id="rId16"/>
    <p:sldId id="331" r:id="rId17"/>
    <p:sldId id="354" r:id="rId18"/>
    <p:sldId id="355" r:id="rId19"/>
    <p:sldId id="356" r:id="rId20"/>
    <p:sldId id="357" r:id="rId21"/>
    <p:sldId id="358" r:id="rId22"/>
    <p:sldId id="359" r:id="rId23"/>
    <p:sldId id="332" r:id="rId24"/>
    <p:sldId id="348" r:id="rId25"/>
    <p:sldId id="344" r:id="rId26"/>
    <p:sldId id="363" r:id="rId27"/>
    <p:sldId id="333" r:id="rId28"/>
    <p:sldId id="346" r:id="rId29"/>
    <p:sldId id="334" r:id="rId30"/>
    <p:sldId id="347" r:id="rId31"/>
    <p:sldId id="328" r:id="rId3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9CA27"/>
    <a:srgbClr val="9F5FCF"/>
    <a:srgbClr val="008F9E"/>
    <a:srgbClr val="00DBF2"/>
    <a:srgbClr val="007986"/>
    <a:srgbClr val="0D97FF"/>
    <a:srgbClr val="FE9A48"/>
    <a:srgbClr val="FD7403"/>
    <a:srgbClr val="5BD75B"/>
    <a:srgbClr val="FF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65077" autoAdjust="0"/>
  </p:normalViewPr>
  <p:slideViewPr>
    <p:cSldViewPr snapToGrid="0">
      <p:cViewPr varScale="1">
        <p:scale>
          <a:sx n="49" d="100"/>
          <a:sy n="49" d="100"/>
        </p:scale>
        <p:origin x="1698" y="3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168"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F7FCB4-2EC9-4D4C-97B3-EE82AE5AF357}" type="datetimeFigureOut">
              <a:rPr lang="es-ES" smtClean="0"/>
              <a:pPr/>
              <a:t>27/09/2016</a:t>
            </a:fld>
            <a:endParaRPr lang="es-E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5A55F7-ED10-4BF7-937B-0B65615F037B}" type="slidenum">
              <a:rPr lang="es-ES" smtClean="0"/>
              <a:pPr/>
              <a:t>‹#›</a:t>
            </a:fld>
            <a:endParaRPr lang="es-ES"/>
          </a:p>
        </p:txBody>
      </p:sp>
    </p:spTree>
    <p:extLst>
      <p:ext uri="{BB962C8B-B14F-4D97-AF65-F5344CB8AC3E}">
        <p14:creationId xmlns:p14="http://schemas.microsoft.com/office/powerpoint/2010/main" val="4245058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068B7F-3E46-4F22-A22A-F05B1622923D}" type="datetimeFigureOut">
              <a:rPr lang="es-ES" smtClean="0"/>
              <a:pPr/>
              <a:t>27/09/2016</a:t>
            </a:fld>
            <a:endParaRPr lang="es-E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0DE9F6-E6D6-417B-B06D-C01696BDD228}" type="slidenum">
              <a:rPr lang="es-ES" smtClean="0"/>
              <a:pPr/>
              <a:t>‹#›</a:t>
            </a:fld>
            <a:endParaRPr lang="es-ES"/>
          </a:p>
        </p:txBody>
      </p:sp>
    </p:spTree>
    <p:extLst>
      <p:ext uri="{BB962C8B-B14F-4D97-AF65-F5344CB8AC3E}">
        <p14:creationId xmlns:p14="http://schemas.microsoft.com/office/powerpoint/2010/main" val="2537242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Muchas gracias a todos por venir. [Voy a realizar la presentación de mi Proyecto Fin de Carrera titulado "Diseño e implementación de una plataforma hardware para un sistema de acceso inalámbrico a dispositivos médicos mediante </a:t>
            </a:r>
            <a:r>
              <a:rPr lang="es-ES" dirty="0" err="1"/>
              <a:t>Heart</a:t>
            </a:r>
            <a:r>
              <a:rPr lang="es-ES" dirty="0"/>
              <a:t>-To-</a:t>
            </a:r>
            <a:r>
              <a:rPr lang="es-ES" dirty="0" err="1"/>
              <a:t>Heart</a:t>
            </a:r>
            <a:r>
              <a:rPr lang="es-ES" dirty="0"/>
              <a:t>"].</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a:t>
            </a:fld>
            <a:endParaRPr lang="es-ES"/>
          </a:p>
        </p:txBody>
      </p:sp>
    </p:spTree>
    <p:extLst>
      <p:ext uri="{BB962C8B-B14F-4D97-AF65-F5344CB8AC3E}">
        <p14:creationId xmlns:p14="http://schemas.microsoft.com/office/powerpoint/2010/main" val="117841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lo largo del proyecto se han realizado tres versiones de la plataforma hardware.</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10</a:t>
            </a:fld>
            <a:endParaRPr lang="es-ES"/>
          </a:p>
        </p:txBody>
      </p:sp>
    </p:spTree>
    <p:extLst>
      <p:ext uri="{BB962C8B-B14F-4D97-AF65-F5344CB8AC3E}">
        <p14:creationId xmlns:p14="http://schemas.microsoft.com/office/powerpoint/2010/main" val="211725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la primera versión se realizó la primera aproximación a los requisitos de la plataforma. Este diseño implementa todos los módulos de la arquitectura necesarios, pero presenta varios problemas como la falta de memoria RAM para alojar la pila de protocolos de Bluetooth o la carencia de un periférico dedicado para comunicarse con la interfaz paralelo de la pantalla LCD.</a:t>
            </a:r>
          </a:p>
          <a:p>
            <a:r>
              <a:rPr lang="es-ES" dirty="0" smtClean="0"/>
              <a:t>La segunda versión, denominada "</a:t>
            </a:r>
            <a:r>
              <a:rPr lang="es-ES" dirty="0" err="1" smtClean="0"/>
              <a:t>Persimmon</a:t>
            </a:r>
            <a:r>
              <a:rPr lang="es-ES" dirty="0" smtClean="0"/>
              <a:t>", corrige estos problemas con un </a:t>
            </a:r>
            <a:r>
              <a:rPr lang="es-ES" dirty="0" err="1" smtClean="0"/>
              <a:t>microcontrolador</a:t>
            </a:r>
            <a:r>
              <a:rPr lang="es-ES" dirty="0" smtClean="0"/>
              <a:t> diferente con suficiente memoria volátil, un puerto paralelo dedicado y mayor velocidad de procesamiento. También incluye un nuevo </a:t>
            </a:r>
            <a:r>
              <a:rPr lang="es-ES" dirty="0" err="1" smtClean="0"/>
              <a:t>front-end</a:t>
            </a:r>
            <a:r>
              <a:rPr lang="es-ES" dirty="0" smtClean="0"/>
              <a:t> analógico que permite realizar electrocardiogramas de hasta seis derivaciones y un conector para una pantalla LCD más grande.</a:t>
            </a:r>
          </a:p>
          <a:p>
            <a:r>
              <a:rPr lang="es-ES" dirty="0" smtClean="0"/>
              <a:t>La última versión, evolución del anterior "</a:t>
            </a:r>
            <a:r>
              <a:rPr lang="es-ES" dirty="0" err="1" smtClean="0"/>
              <a:t>Persimmon</a:t>
            </a:r>
            <a:r>
              <a:rPr lang="es-ES" dirty="0" smtClean="0"/>
              <a:t>", corrige algunos fallos en la etapa de entrada del </a:t>
            </a:r>
            <a:r>
              <a:rPr lang="es-ES" dirty="0" err="1" smtClean="0"/>
              <a:t>front-end</a:t>
            </a:r>
            <a:r>
              <a:rPr lang="es-ES" dirty="0" smtClean="0"/>
              <a:t> analógico e incluye los conectores para los cables de los electrodos en la misma placa.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11</a:t>
            </a:fld>
            <a:endParaRPr lang="es-ES"/>
          </a:p>
        </p:txBody>
      </p:sp>
    </p:spTree>
    <p:extLst>
      <p:ext uri="{BB962C8B-B14F-4D97-AF65-F5344CB8AC3E}">
        <p14:creationId xmlns:p14="http://schemas.microsoft.com/office/powerpoint/2010/main" val="1436833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última versión de la plataforma, "</a:t>
            </a:r>
            <a:r>
              <a:rPr lang="es-ES" dirty="0" err="1" smtClean="0"/>
              <a:t>Persimmon</a:t>
            </a:r>
            <a:r>
              <a:rPr lang="es-ES" dirty="0" smtClean="0"/>
              <a:t> 1.1", cuenta con un </a:t>
            </a:r>
            <a:r>
              <a:rPr lang="es-ES" dirty="0" err="1" smtClean="0"/>
              <a:t>microcontrolador</a:t>
            </a:r>
            <a:r>
              <a:rPr lang="es-ES" dirty="0" smtClean="0"/>
              <a:t> STM32L162VD de ST </a:t>
            </a:r>
            <a:r>
              <a:rPr lang="es-ES" dirty="0" err="1" smtClean="0"/>
              <a:t>Microelectronics</a:t>
            </a:r>
            <a:r>
              <a:rPr lang="es-ES" dirty="0" smtClean="0"/>
              <a:t>. Este cuenta con una CPU ARM Cortex-M3 con suficiente capacidad de cálculo</a:t>
            </a:r>
            <a:r>
              <a:rPr lang="es-ES" baseline="0" dirty="0" smtClean="0"/>
              <a:t> para implementar los servicios </a:t>
            </a:r>
            <a:r>
              <a:rPr lang="es-ES" baseline="0" dirty="0" err="1" smtClean="0"/>
              <a:t>Heart</a:t>
            </a:r>
            <a:r>
              <a:rPr lang="es-ES" baseline="0" dirty="0" smtClean="0"/>
              <a:t>-to-</a:t>
            </a:r>
            <a:r>
              <a:rPr lang="es-ES" baseline="0" dirty="0" err="1" smtClean="0"/>
              <a:t>Heart</a:t>
            </a:r>
            <a:r>
              <a:rPr lang="es-ES" baseline="0" smtClean="0"/>
              <a:t>, </a:t>
            </a:r>
            <a:r>
              <a:rPr lang="es-ES" smtClean="0"/>
              <a:t>y </a:t>
            </a:r>
            <a:r>
              <a:rPr lang="es-ES" dirty="0" smtClean="0"/>
              <a:t>todos los periféricos necesarios para conectarse a los periféricos de la placa. Dispone de varios modos de bajo consumo con los que se ha implementado el apagado y encendido por software del sistema. </a:t>
            </a:r>
          </a:p>
          <a:p>
            <a:r>
              <a:rPr lang="es-ES" dirty="0" smtClean="0"/>
              <a:t>El </a:t>
            </a:r>
            <a:r>
              <a:rPr lang="es-ES" dirty="0" err="1" smtClean="0"/>
              <a:t>front-end</a:t>
            </a:r>
            <a:r>
              <a:rPr lang="es-ES" dirty="0" smtClean="0"/>
              <a:t> analógico se basa en el ADS1292 de Texas Instruments, que integra un ADC sigma-delta de 24 bits y dos amplificadores de instrumentación específicos para la adquisición de </a:t>
            </a:r>
            <a:r>
              <a:rPr lang="es-ES" dirty="0" err="1" smtClean="0"/>
              <a:t>biopotenciales</a:t>
            </a:r>
            <a:r>
              <a:rPr lang="es-ES" dirty="0" smtClean="0"/>
              <a:t> en un único circuito</a:t>
            </a:r>
            <a:r>
              <a:rPr lang="es-ES" baseline="0" dirty="0" smtClean="0"/>
              <a:t> integrado, lo que permite reducir el tamaño del dispositivo y el tiempo de diseño</a:t>
            </a:r>
            <a:r>
              <a:rPr lang="es-ES" dirty="0" smtClean="0"/>
              <a:t>. Incluye también resistencias de protección para limitar la corriente que circula por el cuerpo del paciente y tubos de descarga y diodos </a:t>
            </a:r>
            <a:r>
              <a:rPr lang="es-ES" dirty="0" err="1" smtClean="0"/>
              <a:t>Zener</a:t>
            </a:r>
            <a:r>
              <a:rPr lang="es-ES" dirty="0" smtClean="0"/>
              <a:t> para proteger al circuito de la posible descarga de un desfibrilador.</a:t>
            </a:r>
          </a:p>
          <a:p>
            <a:r>
              <a:rPr lang="es-ES" dirty="0" smtClean="0"/>
              <a:t>La interfaz radio está compuesta por un transceptor de Bluetooth </a:t>
            </a:r>
            <a:r>
              <a:rPr lang="es-ES" dirty="0" err="1" smtClean="0"/>
              <a:t>Classic</a:t>
            </a:r>
            <a:r>
              <a:rPr lang="es-ES" dirty="0" smtClean="0"/>
              <a:t> CC2560B de Texas Instruments y una antena a 2.45 GHz impresa en la PCB. Se ha</a:t>
            </a:r>
            <a:r>
              <a:rPr lang="es-ES" baseline="0" dirty="0" smtClean="0"/>
              <a:t> optado por utilizar </a:t>
            </a:r>
            <a:r>
              <a:rPr lang="es-ES" baseline="0" dirty="0" err="1" smtClean="0"/>
              <a:t>Classic</a:t>
            </a:r>
            <a:r>
              <a:rPr lang="es-ES" baseline="0" dirty="0" smtClean="0"/>
              <a:t> en lugar de BLE ya que la conexión entre el dispositivo de acceso y el marcapasos es persistente y abre la puerta a la transmisión de mayores tasas de datos.</a:t>
            </a:r>
            <a:endParaRPr lang="es-ES" dirty="0" smtClean="0"/>
          </a:p>
          <a:p>
            <a:r>
              <a:rPr lang="es-ES" dirty="0" smtClean="0"/>
              <a:t>El módulo de alimentación incluye un cargador de baterías </a:t>
            </a:r>
            <a:r>
              <a:rPr lang="es-ES" dirty="0" err="1" smtClean="0"/>
              <a:t>LiPo</a:t>
            </a:r>
            <a:r>
              <a:rPr lang="es-ES" dirty="0" smtClean="0"/>
              <a:t> BQ24090 y un medidor consumo BQ27441 específico para este tipo de baterías,</a:t>
            </a:r>
            <a:r>
              <a:rPr lang="es-ES" baseline="0" dirty="0" smtClean="0"/>
              <a:t> ambos</a:t>
            </a:r>
            <a:r>
              <a:rPr lang="es-ES" dirty="0" smtClean="0"/>
              <a:t> de Texas Instruments, así como un conjunto de reguladores lineales de tensión activables por software desde el microcontrolador para cada módulo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12</a:t>
            </a:fld>
            <a:endParaRPr lang="es-ES"/>
          </a:p>
        </p:txBody>
      </p:sp>
    </p:spTree>
    <p:extLst>
      <p:ext uri="{BB962C8B-B14F-4D97-AF65-F5344CB8AC3E}">
        <p14:creationId xmlns:p14="http://schemas.microsoft.com/office/powerpoint/2010/main" val="1396077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interfaz de usuario incluye un indicador acústico controlado por PWM, un LED RGB y un pulsador conectado al </a:t>
            </a:r>
            <a:r>
              <a:rPr lang="es-ES" dirty="0" err="1" smtClean="0"/>
              <a:t>microcontrolador</a:t>
            </a:r>
            <a:r>
              <a:rPr lang="es-ES" dirty="0" smtClean="0"/>
              <a:t> que activa y desactiva el encendido y apagado por software. En el caso del dispositivo de acceso, la plataforma se conecta a una pantalla LCD de cinco pulgadas, lo suficientemente grande para ver con comodidad</a:t>
            </a:r>
            <a:r>
              <a:rPr lang="es-ES" baseline="0" dirty="0" smtClean="0"/>
              <a:t> la señal y manipular el dispositivo.</a:t>
            </a:r>
            <a:r>
              <a:rPr lang="es-ES" dirty="0" smtClean="0"/>
              <a:t> Ésta cuenta con un controlador de </a:t>
            </a:r>
            <a:r>
              <a:rPr lang="es-ES" dirty="0" err="1" smtClean="0"/>
              <a:t>display</a:t>
            </a:r>
            <a:r>
              <a:rPr lang="es-ES" dirty="0" smtClean="0"/>
              <a:t> SSD1963 y un controlador de panel táctil resistivo XPT2046.</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13</a:t>
            </a:fld>
            <a:endParaRPr lang="es-ES"/>
          </a:p>
        </p:txBody>
      </p:sp>
    </p:spTree>
    <p:extLst>
      <p:ext uri="{BB962C8B-B14F-4D97-AF65-F5344CB8AC3E}">
        <p14:creationId xmlns:p14="http://schemas.microsoft.com/office/powerpoint/2010/main" val="3822467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De la misma forma, se han realizado tres versiones de la fuente de alimentación para recargar la batería de los dos dispositivos. Las tres se basan en una fuente conmutada aislada de tipo </a:t>
            </a:r>
            <a:r>
              <a:rPr lang="es-ES" dirty="0" err="1" smtClean="0"/>
              <a:t>Flyback</a:t>
            </a:r>
            <a:r>
              <a:rPr lang="es-ES" dirty="0" smtClean="0"/>
              <a:t>, de 5 voltios y 4 </a:t>
            </a:r>
            <a:r>
              <a:rPr lang="es-ES" dirty="0" err="1" smtClean="0"/>
              <a:t>watios</a:t>
            </a:r>
            <a:r>
              <a:rPr lang="es-ES" dirty="0" smtClean="0"/>
              <a:t> de salida. Se ha escogido este tipo de fuente ya que son las más adecuadas para estos</a:t>
            </a:r>
            <a:r>
              <a:rPr lang="es-ES" baseline="0" dirty="0" smtClean="0"/>
              <a:t> niveles tan bajos de potencia.</a:t>
            </a:r>
            <a:r>
              <a:rPr lang="es-ES" dirty="0" smtClean="0"/>
              <a:t> A lo largo del desarrollo de las tres versiones se han ido corrigiendo una serie de errores y</a:t>
            </a:r>
            <a:r>
              <a:rPr lang="es-ES" baseline="0" dirty="0" smtClean="0"/>
              <a:t> se ha mejorado el diseño de la PCB y de algunos componentes del circuito para mejorar las características de la señal de salida. </a:t>
            </a:r>
            <a:r>
              <a:rPr lang="es-ES" dirty="0" smtClean="0"/>
              <a:t>Su diseño es compatible con tensiones de entrada de red eléctrica de 110 o 220 V.</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14</a:t>
            </a:fld>
            <a:endParaRPr lang="es-ES"/>
          </a:p>
        </p:txBody>
      </p:sp>
    </p:spTree>
    <p:extLst>
      <p:ext uri="{BB962C8B-B14F-4D97-AF65-F5344CB8AC3E}">
        <p14:creationId xmlns:p14="http://schemas.microsoft.com/office/powerpoint/2010/main" val="1207566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última versión de la fuente, denominada "Kiwi 1.1", cuenta con un controlador UCC28910 de Texas Instruments. Este cuenta con un transistor integrado para realizar la conmutación</a:t>
            </a:r>
            <a:r>
              <a:rPr lang="es-ES" baseline="0" dirty="0" smtClean="0"/>
              <a:t> y </a:t>
            </a:r>
            <a:r>
              <a:rPr lang="es-ES" dirty="0" smtClean="0"/>
              <a:t>utiliza una técnica de regulación en primario que controla la tensión de salida a través de un devanado auxiliar del transformador. Este</a:t>
            </a:r>
            <a:r>
              <a:rPr lang="es-ES" baseline="0" dirty="0" smtClean="0"/>
              <a:t> tipo de configuración permite realizar un diseño más compacto y con menos coste. </a:t>
            </a:r>
            <a:r>
              <a:rPr lang="es-ES" dirty="0" smtClean="0"/>
              <a:t>Para conectar la fuente a la red eléctrica se utiliza un cable estándar IEC C7 al conector C8 de la placa, y para conectarla a los dispositivos se utiliza un </a:t>
            </a:r>
            <a:r>
              <a:rPr lang="es-ES" dirty="0" err="1" smtClean="0"/>
              <a:t>jack</a:t>
            </a:r>
            <a:r>
              <a:rPr lang="es-ES" dirty="0" smtClean="0"/>
              <a:t> cilíndrico. Se ha evitado utilizar conectores USB para evitar el uso de fuentes potencialmente inseguras. En esta placa se han seguido una serie de directrices de seguridad en cuanto a las distancias mínimas entre el primario y el secundario y el aislamiento del transformador.</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15</a:t>
            </a:fld>
            <a:endParaRPr lang="es-ES"/>
          </a:p>
        </p:txBody>
      </p:sp>
    </p:spTree>
    <p:extLst>
      <p:ext uri="{BB962C8B-B14F-4D97-AF65-F5344CB8AC3E}">
        <p14:creationId xmlns:p14="http://schemas.microsoft.com/office/powerpoint/2010/main" val="1879646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vez desarrollada la plataforma hardware, se ha implementado una capa de abstracción de los recursos del sistema.</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16</a:t>
            </a:fld>
            <a:endParaRPr lang="es-ES"/>
          </a:p>
        </p:txBody>
      </p:sp>
    </p:spTree>
    <p:extLst>
      <p:ext uri="{BB962C8B-B14F-4D97-AF65-F5344CB8AC3E}">
        <p14:creationId xmlns:p14="http://schemas.microsoft.com/office/powerpoint/2010/main" val="10814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Esta se apoya sobre la HAL de ST </a:t>
            </a:r>
            <a:r>
              <a:rPr lang="es-ES" dirty="0" err="1" smtClean="0"/>
              <a:t>Microelectronics</a:t>
            </a:r>
            <a:r>
              <a:rPr lang="es-ES" dirty="0" smtClean="0"/>
              <a:t>, una capa de código que simplifica el uso de los periféricos y la configuración del </a:t>
            </a:r>
            <a:r>
              <a:rPr lang="es-ES" dirty="0" err="1" smtClean="0"/>
              <a:t>microcontrolador</a:t>
            </a:r>
            <a:r>
              <a:rPr lang="es-ES" dirty="0" smtClean="0"/>
              <a:t>. Sobre ella se han desarrollado piezas de código que controlan cada uno de los módulos del sistema: </a:t>
            </a:r>
            <a:r>
              <a:rPr lang="es-ES" dirty="0" err="1" smtClean="0"/>
              <a:t>front-end</a:t>
            </a:r>
            <a:r>
              <a:rPr lang="es-ES" dirty="0" smtClean="0"/>
              <a:t> analógico, interfaz radio, módulo de alimentación e interfaz de usuario.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17</a:t>
            </a:fld>
            <a:endParaRPr lang="es-ES"/>
          </a:p>
        </p:txBody>
      </p:sp>
    </p:spTree>
    <p:extLst>
      <p:ext uri="{BB962C8B-B14F-4D97-AF65-F5344CB8AC3E}">
        <p14:creationId xmlns:p14="http://schemas.microsoft.com/office/powerpoint/2010/main" val="1011028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del </a:t>
            </a:r>
            <a:r>
              <a:rPr lang="es-ES" dirty="0" err="1" smtClean="0"/>
              <a:t>front-end</a:t>
            </a:r>
            <a:r>
              <a:rPr lang="es-ES" dirty="0" smtClean="0"/>
              <a:t> gestiona la comunicación con el circuito de adquisición de electrocardiogramas. Con él se controlan la configuración y el uso del periférico SPI, que utiliza uno de sus controladores de DMA para almacenar los datos recibidos en memoria. El código contiene también funciones de inicialización y de configuración del circuito integrado.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18</a:t>
            </a:fld>
            <a:endParaRPr lang="es-ES"/>
          </a:p>
        </p:txBody>
      </p:sp>
    </p:spTree>
    <p:extLst>
      <p:ext uri="{BB962C8B-B14F-4D97-AF65-F5344CB8AC3E}">
        <p14:creationId xmlns:p14="http://schemas.microsoft.com/office/powerpoint/2010/main" val="2283559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la interfaz radio gestiona el uso de una de las UART del </a:t>
            </a:r>
            <a:r>
              <a:rPr lang="es-ES" dirty="0" err="1" smtClean="0"/>
              <a:t>microcontrolador</a:t>
            </a:r>
            <a:r>
              <a:rPr lang="es-ES" dirty="0" smtClean="0"/>
              <a:t> que se comunica con el transceptor.</a:t>
            </a:r>
          </a:p>
        </p:txBody>
      </p:sp>
      <p:sp>
        <p:nvSpPr>
          <p:cNvPr id="4" name="Slide Number Placeholder 3"/>
          <p:cNvSpPr>
            <a:spLocks noGrp="1"/>
          </p:cNvSpPr>
          <p:nvPr>
            <p:ph type="sldNum" sz="quarter" idx="10"/>
          </p:nvPr>
        </p:nvSpPr>
        <p:spPr/>
        <p:txBody>
          <a:bodyPr/>
          <a:lstStyle/>
          <a:p>
            <a:fld id="{D10DE9F6-E6D6-417B-B06D-C01696BDD228}" type="slidenum">
              <a:rPr lang="es-ES" smtClean="0"/>
              <a:pPr/>
              <a:t>19</a:t>
            </a:fld>
            <a:endParaRPr lang="es-ES"/>
          </a:p>
        </p:txBody>
      </p:sp>
    </p:spTree>
    <p:extLst>
      <p:ext uri="{BB962C8B-B14F-4D97-AF65-F5344CB8AC3E}">
        <p14:creationId xmlns:p14="http://schemas.microsoft.com/office/powerpoint/2010/main" val="3968540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Voy a comenzar la presentación realizando una breve introducción del proyecto y comentando los objetivos principales del mismo. Explicaré de forma esquemática la arquitectura del sistema y el desarrollo de sus tres versiones, así como el desarrollo de la capa de abstracción hardware de la última versión. A continuación mostraré los prototipos fabricados de la última versión y realizaré una demostración de su funcionamiento. Por último, expondré las conclusiones y una serie de posibles líneas futuras del proyecto.</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a:t>
            </a:fld>
            <a:endParaRPr lang="es-ES"/>
          </a:p>
        </p:txBody>
      </p:sp>
    </p:spTree>
    <p:extLst>
      <p:ext uri="{BB962C8B-B14F-4D97-AF65-F5344CB8AC3E}">
        <p14:creationId xmlns:p14="http://schemas.microsoft.com/office/powerpoint/2010/main" val="24865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El módulo de alimentación se subdivide en tres:</a:t>
            </a:r>
          </a:p>
          <a:p>
            <a:r>
              <a:rPr lang="es-ES" dirty="0" smtClean="0"/>
              <a:t>El del medidor de batería, que gestiona la configuración y el uso del periférico I2C y el controlador DMA. Contiene también funciones de inicialización y de configuración.</a:t>
            </a:r>
          </a:p>
          <a:p>
            <a:r>
              <a:rPr lang="es-ES" dirty="0" smtClean="0"/>
              <a:t>El de los reguladores de tensión, que activan y desactivan las diferentes partes del circuito para reducir el consumo.</a:t>
            </a:r>
          </a:p>
          <a:p>
            <a:r>
              <a:rPr lang="es-ES" dirty="0" smtClean="0"/>
              <a:t>Y el del cargador, que responde a las líneas de interrupción que avisan de la presencia de una fuente de alimentación externa.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20</a:t>
            </a:fld>
            <a:endParaRPr lang="es-ES"/>
          </a:p>
        </p:txBody>
      </p:sp>
    </p:spTree>
    <p:extLst>
      <p:ext uri="{BB962C8B-B14F-4D97-AF65-F5344CB8AC3E}">
        <p14:creationId xmlns:p14="http://schemas.microsoft.com/office/powerpoint/2010/main" val="1638483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Por último, el módulo de la interfaz de usuario se subdivide en cinco:</a:t>
            </a:r>
          </a:p>
          <a:p>
            <a:r>
              <a:rPr lang="es-ES" dirty="0" smtClean="0"/>
              <a:t>El del indicador acústico, que gestiona la configuración y la activación de dos PWM del </a:t>
            </a:r>
            <a:r>
              <a:rPr lang="es-ES" dirty="0" err="1" smtClean="0"/>
              <a:t>microcontrolador</a:t>
            </a:r>
            <a:r>
              <a:rPr lang="es-ES" dirty="0" smtClean="0"/>
              <a:t>, que controlan la frecuencia y la duración del sonido.</a:t>
            </a:r>
          </a:p>
          <a:p>
            <a:r>
              <a:rPr lang="es-ES" dirty="0" smtClean="0"/>
              <a:t>El del LED RGB, que simplemente activa y desactiva la luz mediante líneas de propósito general.</a:t>
            </a:r>
          </a:p>
          <a:p>
            <a:r>
              <a:rPr lang="es-ES" dirty="0" smtClean="0"/>
              <a:t>El del pulsador de encendido y apagado, que activa la línea de </a:t>
            </a:r>
            <a:r>
              <a:rPr lang="es-ES" dirty="0" err="1" smtClean="0"/>
              <a:t>wakeup</a:t>
            </a:r>
            <a:r>
              <a:rPr lang="es-ES" dirty="0" smtClean="0"/>
              <a:t> del </a:t>
            </a:r>
            <a:r>
              <a:rPr lang="es-ES" dirty="0" err="1" smtClean="0"/>
              <a:t>microcontrolador</a:t>
            </a:r>
            <a:r>
              <a:rPr lang="es-ES" dirty="0" smtClean="0"/>
              <a:t> para implementar el encendido y apagado por software.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21</a:t>
            </a:fld>
            <a:endParaRPr lang="es-ES"/>
          </a:p>
        </p:txBody>
      </p:sp>
    </p:spTree>
    <p:extLst>
      <p:ext uri="{BB962C8B-B14F-4D97-AF65-F5344CB8AC3E}">
        <p14:creationId xmlns:p14="http://schemas.microsoft.com/office/powerpoint/2010/main" val="49480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en el caso del dispositivo de acceso:</a:t>
            </a:r>
          </a:p>
          <a:p>
            <a:r>
              <a:rPr lang="es-ES" dirty="0" smtClean="0"/>
              <a:t>El del panel táctil, que gestiona la recepción de los datos de posición de la pantalla a través de un periférico SPI.</a:t>
            </a:r>
          </a:p>
          <a:p>
            <a:r>
              <a:rPr lang="es-ES" dirty="0" smtClean="0"/>
              <a:t>Y el de la pantalla LCD, que gestiona la configuración y el uso del puerto paralelo del </a:t>
            </a:r>
            <a:r>
              <a:rPr lang="es-ES" dirty="0" err="1" smtClean="0"/>
              <a:t>microcontrolador</a:t>
            </a:r>
            <a:r>
              <a:rPr lang="es-ES" dirty="0" smtClean="0"/>
              <a:t> y un controlador de DMA. Incluye también funciones de inicialización, configuración y funciones para dibujar gráficos por pantalla.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22</a:t>
            </a:fld>
            <a:endParaRPr lang="es-ES"/>
          </a:p>
        </p:txBody>
      </p:sp>
    </p:spTree>
    <p:extLst>
      <p:ext uri="{BB962C8B-B14F-4D97-AF65-F5344CB8AC3E}">
        <p14:creationId xmlns:p14="http://schemas.microsoft.com/office/powerpoint/2010/main" val="1555167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 continuación haré una demostración</a:t>
            </a:r>
            <a:r>
              <a:rPr lang="es-ES" baseline="0" dirty="0" smtClean="0"/>
              <a:t> del funcionamiento de los prototipos de la última versión de la plataforma.</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23</a:t>
            </a:fld>
            <a:endParaRPr lang="es-ES"/>
          </a:p>
        </p:txBody>
      </p:sp>
    </p:spTree>
    <p:extLst>
      <p:ext uri="{BB962C8B-B14F-4D97-AF65-F5344CB8AC3E}">
        <p14:creationId xmlns:p14="http://schemas.microsoft.com/office/powerpoint/2010/main" val="4234134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a:t>
            </a:r>
            <a:r>
              <a:rPr lang="es-ES" baseline="0" dirty="0" smtClean="0"/>
              <a:t> prototipos desarrollados del dispositivo de acceso, el marcapasos y la fuente de alimentación son los que se pueden ver en las imágenes. Se</a:t>
            </a:r>
            <a:r>
              <a:rPr lang="es-ES" dirty="0" smtClean="0"/>
              <a:t> han diseñado carcasas de plástico para cada uno de ellos para disponer de prototipos completos…</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24</a:t>
            </a:fld>
            <a:endParaRPr lang="es-ES"/>
          </a:p>
        </p:txBody>
      </p:sp>
    </p:spTree>
    <p:extLst>
      <p:ext uri="{BB962C8B-B14F-4D97-AF65-F5344CB8AC3E}">
        <p14:creationId xmlns:p14="http://schemas.microsoft.com/office/powerpoint/2010/main" val="36177138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se ha montado un kit compuesto</a:t>
            </a:r>
            <a:r>
              <a:rPr lang="es-ES" baseline="0" dirty="0" smtClean="0"/>
              <a:t> por </a:t>
            </a:r>
            <a:r>
              <a:rPr lang="es-ES" dirty="0" smtClean="0"/>
              <a:t>un dispositivo de acceso, un marcapasos, una fuente de alimentación con su cable de red eléctrica, ocho cables y un pack de electrodos. Este kit constituye un sistema completo en el que se pueden implementar servicios de acceso a dispositivos médicos </a:t>
            </a:r>
            <a:r>
              <a:rPr lang="es-ES" dirty="0" err="1" smtClean="0"/>
              <a:t>implantables</a:t>
            </a:r>
            <a:r>
              <a:rPr lang="es-ES" dirty="0" smtClean="0"/>
              <a:t> mediante </a:t>
            </a:r>
            <a:r>
              <a:rPr lang="es-ES" dirty="0" err="1" smtClean="0"/>
              <a:t>Heart</a:t>
            </a:r>
            <a:r>
              <a:rPr lang="es-ES" dirty="0" smtClean="0"/>
              <a:t>-to-</a:t>
            </a:r>
            <a:r>
              <a:rPr lang="es-ES" dirty="0" err="1" smtClean="0"/>
              <a:t>Heart</a:t>
            </a:r>
            <a:r>
              <a:rPr lang="es-ES" dirty="0" smtClean="0"/>
              <a:t>.</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25</a:t>
            </a:fld>
            <a:endParaRPr lang="es-ES"/>
          </a:p>
        </p:txBody>
      </p:sp>
    </p:spTree>
    <p:extLst>
      <p:ext uri="{BB962C8B-B14F-4D97-AF65-F5344CB8AC3E}">
        <p14:creationId xmlns:p14="http://schemas.microsoft.com/office/powerpoint/2010/main" val="1419639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Durante</a:t>
            </a:r>
            <a:r>
              <a:rPr lang="es-ES" baseline="0" dirty="0" smtClean="0"/>
              <a:t> la demostración, el marcapasos estará conectado al paciente, esperando la conexión del dispositivo de acceso. A continuación, se conectarán los electrodos colocados en el paciente al dispositivo de acceso para adquirir su electrocardiograma que se mostrará en uno de los menús de la interfaz de usuario. Por último, se realizará un intento de conexión al marcapasos que devolverá un mensaje de confirmación.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26</a:t>
            </a:fld>
            <a:endParaRPr lang="es-ES"/>
          </a:p>
        </p:txBody>
      </p:sp>
    </p:spTree>
    <p:extLst>
      <p:ext uri="{BB962C8B-B14F-4D97-AF65-F5344CB8AC3E}">
        <p14:creationId xmlns:p14="http://schemas.microsoft.com/office/powerpoint/2010/main" val="3063139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Llegados a este punto, se pueden extraer una serie de conclusiones acerca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27</a:t>
            </a:fld>
            <a:endParaRPr lang="es-ES"/>
          </a:p>
        </p:txBody>
      </p:sp>
    </p:spTree>
    <p:extLst>
      <p:ext uri="{BB962C8B-B14F-4D97-AF65-F5344CB8AC3E}">
        <p14:creationId xmlns:p14="http://schemas.microsoft.com/office/powerpoint/2010/main" val="4243956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han</a:t>
            </a:r>
            <a:r>
              <a:rPr lang="es-ES" baseline="0" dirty="0" smtClean="0"/>
              <a:t> cumplido los objetivos globales de ambos proyectos ya que s</a:t>
            </a:r>
            <a:r>
              <a:rPr lang="es-ES" dirty="0" smtClean="0"/>
              <a:t>e</a:t>
            </a:r>
            <a:r>
              <a:rPr lang="es-ES" baseline="0" dirty="0" smtClean="0"/>
              <a:t> ha diseñado y desarrollado una plataforma completa de acceso inalámbrico a dispositivos médicos completamente funcional.</a:t>
            </a:r>
            <a:endParaRPr lang="es-ES" dirty="0" smtClean="0"/>
          </a:p>
          <a:p>
            <a:endParaRPr lang="es-ES" dirty="0" smtClean="0"/>
          </a:p>
          <a:p>
            <a:r>
              <a:rPr lang="es-ES" dirty="0" smtClean="0"/>
              <a:t>En concreto, en</a:t>
            </a:r>
            <a:r>
              <a:rPr lang="es-ES" baseline="0" dirty="0" smtClean="0"/>
              <a:t> este proyecto s</a:t>
            </a:r>
            <a:r>
              <a:rPr lang="es-ES" dirty="0" smtClean="0"/>
              <a:t>e ha diseñado y fabricado un prototipo funcional tanto del dispositivo de acceso como del simulador de marcapasos, cuyos módulos de adquisición de datos, interfaz radio, módulo de alimentación e interfaz de usuario funcionan correctamente. De la misma forma, se ha diseñado y fabricado un prototipo de una fuente de alimentación para la plataforma, teniendo en cuenta ciertas restricciones de seguridad eléctrica. Por último, se ha desarrollado una capa de abstracción hardware para facilitar el acceso a los recursos de la plataforma al programador de los servicios y aplicaciones.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28</a:t>
            </a:fld>
            <a:endParaRPr lang="es-ES"/>
          </a:p>
        </p:txBody>
      </p:sp>
    </p:spTree>
    <p:extLst>
      <p:ext uri="{BB962C8B-B14F-4D97-AF65-F5344CB8AC3E}">
        <p14:creationId xmlns:p14="http://schemas.microsoft.com/office/powerpoint/2010/main" val="751806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Quedan abiertas una serie de posibles líneas de trabajo para mejorar determinados aspectos del proyecto.</a:t>
            </a:r>
          </a:p>
        </p:txBody>
      </p:sp>
      <p:sp>
        <p:nvSpPr>
          <p:cNvPr id="4" name="Slide Number Placeholder 3"/>
          <p:cNvSpPr>
            <a:spLocks noGrp="1"/>
          </p:cNvSpPr>
          <p:nvPr>
            <p:ph type="sldNum" sz="quarter" idx="10"/>
          </p:nvPr>
        </p:nvSpPr>
        <p:spPr/>
        <p:txBody>
          <a:bodyPr/>
          <a:lstStyle/>
          <a:p>
            <a:fld id="{D10DE9F6-E6D6-417B-B06D-C01696BDD228}" type="slidenum">
              <a:rPr lang="es-ES" smtClean="0"/>
              <a:pPr/>
              <a:t>29</a:t>
            </a:fld>
            <a:endParaRPr lang="es-ES"/>
          </a:p>
        </p:txBody>
      </p:sp>
    </p:spTree>
    <p:extLst>
      <p:ext uri="{BB962C8B-B14F-4D97-AF65-F5344CB8AC3E}">
        <p14:creationId xmlns:p14="http://schemas.microsoft.com/office/powerpoint/2010/main" val="48237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 avances médicos están haciendo posible el desarrollo de una gran variedad de dispositivos médicos </a:t>
            </a:r>
            <a:r>
              <a:rPr lang="es-ES" dirty="0" err="1" smtClean="0"/>
              <a:t>implantables</a:t>
            </a:r>
            <a:r>
              <a:rPr lang="es-ES" dirty="0" smtClean="0"/>
              <a:t>.</a:t>
            </a:r>
          </a:p>
        </p:txBody>
      </p:sp>
      <p:sp>
        <p:nvSpPr>
          <p:cNvPr id="4" name="Slide Number Placeholder 3"/>
          <p:cNvSpPr>
            <a:spLocks noGrp="1"/>
          </p:cNvSpPr>
          <p:nvPr>
            <p:ph type="sldNum" sz="quarter" idx="10"/>
          </p:nvPr>
        </p:nvSpPr>
        <p:spPr/>
        <p:txBody>
          <a:bodyPr/>
          <a:lstStyle/>
          <a:p>
            <a:fld id="{D10DE9F6-E6D6-417B-B06D-C01696BDD228}" type="slidenum">
              <a:rPr lang="es-ES" smtClean="0"/>
              <a:pPr/>
              <a:t>3</a:t>
            </a:fld>
            <a:endParaRPr lang="es-ES"/>
          </a:p>
        </p:txBody>
      </p:sp>
    </p:spTree>
    <p:extLst>
      <p:ext uri="{BB962C8B-B14F-4D97-AF65-F5344CB8AC3E}">
        <p14:creationId xmlns:p14="http://schemas.microsoft.com/office/powerpoint/2010/main" val="2995667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Se propone por ejemplo actualizar el </a:t>
            </a:r>
            <a:r>
              <a:rPr lang="es-ES" dirty="0" err="1" smtClean="0"/>
              <a:t>microcontrolador</a:t>
            </a:r>
            <a:r>
              <a:rPr lang="es-ES" dirty="0" smtClean="0"/>
              <a:t> actual a otro </a:t>
            </a:r>
            <a:r>
              <a:rPr lang="es-ES" dirty="0" err="1" smtClean="0"/>
              <a:t>microcontrolador</a:t>
            </a:r>
            <a:r>
              <a:rPr lang="es-ES" dirty="0" smtClean="0"/>
              <a:t> con unidad de coma flotante y mayor velocidad de procesamiento que cuente con los mismos periféricos. De esta forma se podrían implementar algoritmos más complejos para desarrollar nuevas aplicaciones, por ejemplo, de ayuda al diagnóstico o de detección automática de anomalías en el electrocardiograma. En concreto, se propone el STM32L486VG de ST </a:t>
            </a:r>
            <a:r>
              <a:rPr lang="es-ES" dirty="0" err="1" smtClean="0"/>
              <a:t>Microelectronics</a:t>
            </a:r>
            <a:r>
              <a:rPr lang="es-ES" dirty="0" smtClean="0"/>
              <a:t>, que satisface estos requisitos y es compatible pin a pin con el </a:t>
            </a:r>
            <a:r>
              <a:rPr lang="es-ES" dirty="0" err="1" smtClean="0"/>
              <a:t>microcontrolador</a:t>
            </a:r>
            <a:r>
              <a:rPr lang="es-ES" dirty="0" smtClean="0"/>
              <a:t> actual, por lo que puede ser </a:t>
            </a:r>
            <a:r>
              <a:rPr lang="es-ES" dirty="0" err="1" smtClean="0"/>
              <a:t>sustituído</a:t>
            </a:r>
            <a:r>
              <a:rPr lang="es-ES" dirty="0" smtClean="0"/>
              <a:t> en la PCB sin realizar ninguna modificación.</a:t>
            </a:r>
          </a:p>
          <a:p>
            <a:r>
              <a:rPr lang="es-ES" dirty="0" smtClean="0"/>
              <a:t>Se propone también mejorar la interfaz gráfica del dispositivo de acceso, añadiendo incluso memoria volátil adicional para disponer de un </a:t>
            </a:r>
            <a:r>
              <a:rPr lang="es-ES" dirty="0" err="1" smtClean="0"/>
              <a:t>frame</a:t>
            </a:r>
            <a:r>
              <a:rPr lang="es-ES" dirty="0" smtClean="0"/>
              <a:t> buffer en el que generar y almacenar gráficos para enviarlos posteriormente a la pantalla.</a:t>
            </a:r>
          </a:p>
          <a:p>
            <a:r>
              <a:rPr lang="es-ES" dirty="0" smtClean="0"/>
              <a:t>Por último, sería interesante realizar pruebas para comprobar que se cumplen los requisitos de seguridad determinados por los estándares correspondientes en los circuitos de adquisición del electrocardiograma y en la fuente de alimentación.</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30</a:t>
            </a:fld>
            <a:endParaRPr lang="es-ES"/>
          </a:p>
        </p:txBody>
      </p:sp>
    </p:spTree>
    <p:extLst>
      <p:ext uri="{BB962C8B-B14F-4D97-AF65-F5344CB8AC3E}">
        <p14:creationId xmlns:p14="http://schemas.microsoft.com/office/powerpoint/2010/main" val="401046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Aquí concluyo mi presentación. Gracias por escucharme y si tienen alguna pregunta estoy aquí para contestarles.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31</a:t>
            </a:fld>
            <a:endParaRPr lang="es-ES"/>
          </a:p>
        </p:txBody>
      </p:sp>
    </p:spTree>
    <p:extLst>
      <p:ext uri="{BB962C8B-B14F-4D97-AF65-F5344CB8AC3E}">
        <p14:creationId xmlns:p14="http://schemas.microsoft.com/office/powerpoint/2010/main" val="268684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Estos deben ser configurados de forma no invasiva e inalámbrica mediante otros dispositivos externos. Esta necesidad conlleva un gran inconveniente: si no se toman medidas de precaución, su manipulación maliciosa puede provocar daños al paciente. Existe por tanto una disyuntiva entre dos requisitos esenciales de un dispositivo médico </a:t>
            </a:r>
            <a:r>
              <a:rPr lang="es-ES" dirty="0" err="1" smtClean="0"/>
              <a:t>implantable</a:t>
            </a:r>
            <a:r>
              <a:rPr lang="es-ES" dirty="0" smtClean="0"/>
              <a:t>: por un lado, debe ofrecer políticas de acceso permisivas durante situaciones de emergencia médica. Por el otro, deben ser lo suficientemente estrictos para evitar accesos no autorizados.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4</a:t>
            </a:fld>
            <a:endParaRPr lang="es-ES"/>
          </a:p>
        </p:txBody>
      </p:sp>
    </p:spTree>
    <p:extLst>
      <p:ext uri="{BB962C8B-B14F-4D97-AF65-F5344CB8AC3E}">
        <p14:creationId xmlns:p14="http://schemas.microsoft.com/office/powerpoint/2010/main" val="2385347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de las soluciones que existen es el uso de políticas de acceso </a:t>
            </a:r>
            <a:r>
              <a:rPr lang="es-ES" dirty="0" err="1" smtClean="0"/>
              <a:t>Heart</a:t>
            </a:r>
            <a:r>
              <a:rPr lang="es-ES" dirty="0" smtClean="0"/>
              <a:t>-to-</a:t>
            </a:r>
            <a:r>
              <a:rPr lang="es-ES" dirty="0" err="1" smtClean="0"/>
              <a:t>Heart</a:t>
            </a:r>
            <a:r>
              <a:rPr lang="es-ES" dirty="0" smtClean="0"/>
              <a:t>. Ésta permite acceder al dispositivo médico </a:t>
            </a:r>
            <a:r>
              <a:rPr lang="es-ES" dirty="0" err="1" smtClean="0"/>
              <a:t>implantable</a:t>
            </a:r>
            <a:r>
              <a:rPr lang="es-ES" dirty="0" smtClean="0"/>
              <a:t> si y sólo si éste tiene contacto físico directo con el paciente. El protocolo se basa en la adquisición de una variable fisiológica. En el caso de un marcapasos, éste realiza una medida del electrocardiograma del paciente. Al mismo tiempo, el dispositivo de acceso toma su propia medida. Si ambas son lo suficientemente parecidas, el dispositivo de acceso puede acceder al marcapasos.</a:t>
            </a:r>
          </a:p>
          <a:p>
            <a:r>
              <a:rPr lang="es-ES" dirty="0" smtClean="0"/>
              <a:t>Este esquema intenta seguir una regla de sentido común: la posibilidad de tener acceso físico a una persona implica la posibilidad de hacerle daño o curarle.</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5</a:t>
            </a:fld>
            <a:endParaRPr lang="es-ES"/>
          </a:p>
        </p:txBody>
      </p:sp>
    </p:spTree>
    <p:extLst>
      <p:ext uri="{BB962C8B-B14F-4D97-AF65-F5344CB8AC3E}">
        <p14:creationId xmlns:p14="http://schemas.microsoft.com/office/powerpoint/2010/main" val="246650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Este proyecto ha sido realizado en conjunto con el Proyecto Fin de Carrera "Diseño e implementación de un servicio de acceso inalámbrico a dispositivos médicos mediante </a:t>
            </a:r>
            <a:r>
              <a:rPr lang="es-ES" dirty="0" err="1" smtClean="0"/>
              <a:t>Heart</a:t>
            </a:r>
            <a:r>
              <a:rPr lang="es-ES" dirty="0" smtClean="0"/>
              <a:t>-to-</a:t>
            </a:r>
            <a:r>
              <a:rPr lang="es-ES" dirty="0" err="1" smtClean="0"/>
              <a:t>Heart</a:t>
            </a:r>
            <a:r>
              <a:rPr lang="es-ES" dirty="0" smtClean="0"/>
              <a:t>" realizado por Tomás Valencia </a:t>
            </a:r>
            <a:r>
              <a:rPr lang="es-ES" dirty="0" err="1" smtClean="0"/>
              <a:t>Noheda</a:t>
            </a:r>
            <a:r>
              <a:rPr lang="es-ES" dirty="0" smtClean="0"/>
              <a:t>.</a:t>
            </a:r>
          </a:p>
          <a:p>
            <a:endParaRPr lang="es-ES" dirty="0" smtClean="0"/>
          </a:p>
          <a:p>
            <a:r>
              <a:rPr lang="es-ES" dirty="0" smtClean="0"/>
              <a:t>El objetivo de ambos</a:t>
            </a:r>
            <a:r>
              <a:rPr lang="es-ES" baseline="0" dirty="0" smtClean="0"/>
              <a:t> proyectos es realizar una plataforma completa de acceso a marcapasos con protocolos de acceso </a:t>
            </a:r>
            <a:r>
              <a:rPr lang="es-ES" baseline="0" dirty="0" err="1" smtClean="0"/>
              <a:t>Heart</a:t>
            </a:r>
            <a:r>
              <a:rPr lang="es-ES" baseline="0" dirty="0" smtClean="0"/>
              <a:t>-to-</a:t>
            </a:r>
            <a:r>
              <a:rPr lang="es-ES" baseline="0" dirty="0" err="1" smtClean="0"/>
              <a:t>Heart</a:t>
            </a:r>
            <a:r>
              <a:rPr lang="es-ES" baseline="0" dirty="0" smtClean="0"/>
              <a:t>.</a:t>
            </a:r>
            <a:endParaRPr lang="es-ES" dirty="0" smtClean="0"/>
          </a:p>
          <a:p>
            <a:endParaRPr lang="es-ES" dirty="0" smtClean="0"/>
          </a:p>
          <a:p>
            <a:r>
              <a:rPr lang="es-ES" dirty="0" smtClean="0"/>
              <a:t>El</a:t>
            </a:r>
            <a:r>
              <a:rPr lang="es-ES" baseline="0" dirty="0" smtClean="0"/>
              <a:t> proyecto que estoy defendiendo se centra en el diseño y fabricación de la plataforma hardware y en el desarrollo de una capa de abstracción, mientras que el otro proyecto se centra en el desarrollo del software que implementa el servicio de acceso inalámbrico a dispositivos médicos mediante </a:t>
            </a:r>
            <a:r>
              <a:rPr lang="es-ES" baseline="0" dirty="0" err="1" smtClean="0"/>
              <a:t>Heart</a:t>
            </a:r>
            <a:r>
              <a:rPr lang="es-ES" baseline="0" dirty="0" smtClean="0"/>
              <a:t>-to-</a:t>
            </a:r>
            <a:r>
              <a:rPr lang="es-ES" baseline="0" dirty="0" err="1" smtClean="0"/>
              <a:t>Heart</a:t>
            </a:r>
            <a:r>
              <a:rPr lang="es-ES" baseline="0" dirty="0" smtClean="0"/>
              <a:t>.</a:t>
            </a:r>
            <a:endParaRPr lang="es-ES" dirty="0" smtClean="0"/>
          </a:p>
        </p:txBody>
      </p:sp>
      <p:sp>
        <p:nvSpPr>
          <p:cNvPr id="4" name="Slide Number Placeholder 3"/>
          <p:cNvSpPr>
            <a:spLocks noGrp="1"/>
          </p:cNvSpPr>
          <p:nvPr>
            <p:ph type="sldNum" sz="quarter" idx="10"/>
          </p:nvPr>
        </p:nvSpPr>
        <p:spPr/>
        <p:txBody>
          <a:bodyPr/>
          <a:lstStyle/>
          <a:p>
            <a:fld id="{D10DE9F6-E6D6-417B-B06D-C01696BDD228}" type="slidenum">
              <a:rPr lang="es-ES" smtClean="0"/>
              <a:pPr/>
              <a:t>6</a:t>
            </a:fld>
            <a:endParaRPr lang="es-ES"/>
          </a:p>
        </p:txBody>
      </p:sp>
    </p:spTree>
    <p:extLst>
      <p:ext uri="{BB962C8B-B14F-4D97-AF65-F5344CB8AC3E}">
        <p14:creationId xmlns:p14="http://schemas.microsoft.com/office/powerpoint/2010/main" val="1435269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Los</a:t>
            </a:r>
            <a:r>
              <a:rPr lang="es-ES" baseline="0" dirty="0" smtClean="0"/>
              <a:t> objetivos concretos </a:t>
            </a:r>
            <a:r>
              <a:rPr lang="es-ES" dirty="0" smtClean="0"/>
              <a:t>de este proyecto incluyen la fabricación de un dispositivo de acceso, una fuente de alimentación para recargar sus baterías y una capa de abstracción hardware para facilitar el acceso a los recursos de la plataforma,</a:t>
            </a:r>
            <a:r>
              <a:rPr lang="es-ES" baseline="0" dirty="0" smtClean="0"/>
              <a:t> así como</a:t>
            </a:r>
            <a:r>
              <a:rPr lang="es-ES" dirty="0" smtClean="0"/>
              <a:t> un dispositivo que haga las veces de marcapasos.</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7</a:t>
            </a:fld>
            <a:endParaRPr lang="es-ES"/>
          </a:p>
        </p:txBody>
      </p:sp>
    </p:spTree>
    <p:extLst>
      <p:ext uri="{BB962C8B-B14F-4D97-AF65-F5344CB8AC3E}">
        <p14:creationId xmlns:p14="http://schemas.microsoft.com/office/powerpoint/2010/main" val="2915845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Tanto el dispositivo de acceso como el marcapasos realizan las mismas funciones: extraen datos del paciente, establecen conexiones inalámbricas, necesitan energía para funcionar y muestran información al operador.</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8</a:t>
            </a:fld>
            <a:endParaRPr lang="es-ES"/>
          </a:p>
        </p:txBody>
      </p:sp>
    </p:spTree>
    <p:extLst>
      <p:ext uri="{BB962C8B-B14F-4D97-AF65-F5344CB8AC3E}">
        <p14:creationId xmlns:p14="http://schemas.microsoft.com/office/powerpoint/2010/main" val="3841573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Por ello, se ha desarrollado una única plataforma hardware para ambos dispositivos. Ésta se divide en cinco módulos:</a:t>
            </a:r>
          </a:p>
          <a:p>
            <a:r>
              <a:rPr lang="es-ES" dirty="0" smtClean="0"/>
              <a:t>Un </a:t>
            </a:r>
            <a:r>
              <a:rPr lang="es-ES" dirty="0" err="1" smtClean="0"/>
              <a:t>front-end</a:t>
            </a:r>
            <a:r>
              <a:rPr lang="es-ES" dirty="0" smtClean="0"/>
              <a:t> analógico, que hace de interfaz con el paciente y extrae su electrocardiograma para calcular la frecuencia cardíaca.</a:t>
            </a:r>
          </a:p>
          <a:p>
            <a:r>
              <a:rPr lang="es-ES" dirty="0" smtClean="0"/>
              <a:t>Una interfaz radio compuesta por un transceptor Bluetooth y su antena, para que el dispositivo de acceso pueda conectarse al marcapasos.</a:t>
            </a:r>
          </a:p>
          <a:p>
            <a:r>
              <a:rPr lang="es-ES" dirty="0" smtClean="0"/>
              <a:t>Un módulo de alimentación, que incluye una batería </a:t>
            </a:r>
            <a:r>
              <a:rPr lang="es-ES" dirty="0" err="1" smtClean="0"/>
              <a:t>LiPo</a:t>
            </a:r>
            <a:r>
              <a:rPr lang="es-ES" dirty="0" smtClean="0"/>
              <a:t> junto con un medidor de batería y un circuito cargador, así como una serie de reguladores de tensión.</a:t>
            </a:r>
          </a:p>
          <a:p>
            <a:r>
              <a:rPr lang="es-ES" dirty="0" smtClean="0"/>
              <a:t>Un </a:t>
            </a:r>
            <a:r>
              <a:rPr lang="es-ES" dirty="0" err="1" smtClean="0"/>
              <a:t>microcontrolador</a:t>
            </a:r>
            <a:r>
              <a:rPr lang="es-ES" dirty="0" smtClean="0"/>
              <a:t>, que realiza los cálculos necesarios y gestiona el comportamiento de todos los periféricos.</a:t>
            </a:r>
          </a:p>
          <a:p>
            <a:r>
              <a:rPr lang="es-ES" dirty="0" smtClean="0"/>
              <a:t>Y, por último, una interfaz de usuario, que cuenta con un indicador acústico, un LED y un pulsador de encendido y apagado. En el caso del dispositivo de acceso, incluye además una pantalla LCD con panel táctil.</a:t>
            </a:r>
            <a:endParaRPr lang="es-ES" dirty="0"/>
          </a:p>
        </p:txBody>
      </p:sp>
      <p:sp>
        <p:nvSpPr>
          <p:cNvPr id="4" name="Slide Number Placeholder 3"/>
          <p:cNvSpPr>
            <a:spLocks noGrp="1"/>
          </p:cNvSpPr>
          <p:nvPr>
            <p:ph type="sldNum" sz="quarter" idx="10"/>
          </p:nvPr>
        </p:nvSpPr>
        <p:spPr/>
        <p:txBody>
          <a:bodyPr/>
          <a:lstStyle/>
          <a:p>
            <a:fld id="{D10DE9F6-E6D6-417B-B06D-C01696BDD228}" type="slidenum">
              <a:rPr lang="es-ES" smtClean="0"/>
              <a:pPr/>
              <a:t>9</a:t>
            </a:fld>
            <a:endParaRPr lang="es-ES"/>
          </a:p>
        </p:txBody>
      </p:sp>
    </p:spTree>
    <p:extLst>
      <p:ext uri="{BB962C8B-B14F-4D97-AF65-F5344CB8AC3E}">
        <p14:creationId xmlns:p14="http://schemas.microsoft.com/office/powerpoint/2010/main" val="849970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spTree>
    <p:extLst>
      <p:ext uri="{BB962C8B-B14F-4D97-AF65-F5344CB8AC3E}">
        <p14:creationId xmlns:p14="http://schemas.microsoft.com/office/powerpoint/2010/main" val="370391574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55713001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22096329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4113986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82746587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418146204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Diapositiva de título">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14282" y="4643446"/>
            <a:ext cx="8715436" cy="571504"/>
          </a:xfrm>
          <a:noFill/>
          <a:ln>
            <a:noFill/>
          </a:ln>
        </p:spPr>
        <p:txBody>
          <a:bodyPr>
            <a:normAutofit/>
          </a:bodyPr>
          <a:lstStyle>
            <a:lvl1pPr marL="0" indent="0" algn="r">
              <a:buNone/>
              <a:defRPr sz="2400">
                <a:solidFill>
                  <a:schemeClr val="tx1">
                    <a:lumMod val="9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s-ES" dirty="0"/>
          </a:p>
        </p:txBody>
      </p:sp>
      <p:sp>
        <p:nvSpPr>
          <p:cNvPr id="4" name="3 Marcador de fecha"/>
          <p:cNvSpPr>
            <a:spLocks noGrp="1"/>
          </p:cNvSpPr>
          <p:nvPr>
            <p:ph type="dt" sz="half" idx="10"/>
          </p:nvPr>
        </p:nvSpPr>
        <p:spPr/>
        <p:txBody>
          <a:bodyPr/>
          <a:lstStyle/>
          <a:p>
            <a:r>
              <a:rPr lang="es-ES" dirty="0" smtClean="0"/>
              <a:t>28/09/2016</a:t>
            </a:r>
            <a:endParaRPr lang="es-ES" dirty="0"/>
          </a:p>
        </p:txBody>
      </p:sp>
      <p:sp>
        <p:nvSpPr>
          <p:cNvPr id="5" name="4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9" name="8 Título"/>
          <p:cNvSpPr>
            <a:spLocks noGrp="1"/>
          </p:cNvSpPr>
          <p:nvPr>
            <p:ph type="title" hasCustomPrompt="1"/>
          </p:nvPr>
        </p:nvSpPr>
        <p:spPr>
          <a:xfrm>
            <a:off x="214282" y="1000108"/>
            <a:ext cx="8715436" cy="3571900"/>
          </a:xfrm>
          <a:noFill/>
        </p:spPr>
        <p:txBody>
          <a:bodyPr>
            <a:noAutofit/>
          </a:bodyPr>
          <a:lstStyle>
            <a:lvl1pPr algn="r">
              <a:lnSpc>
                <a:spcPts val="5500"/>
              </a:lnSpc>
              <a:defRPr sz="6000" b="1" spc="0">
                <a:solidFill>
                  <a:srgbClr val="79CA27"/>
                </a:solidFill>
              </a:defRPr>
            </a:lvl1pPr>
          </a:lstStyle>
          <a:p>
            <a:r>
              <a:rPr lang="es-ES" dirty="0"/>
              <a:t>HAGA CLIC PARA MODIFICAR EL ESTILO DE TÍTULO DEL PATRÓN</a:t>
            </a:r>
          </a:p>
        </p:txBody>
      </p:sp>
      <p:grpSp>
        <p:nvGrpSpPr>
          <p:cNvPr id="2" name="25 Grupo"/>
          <p:cNvGrpSpPr/>
          <p:nvPr/>
        </p:nvGrpSpPr>
        <p:grpSpPr>
          <a:xfrm>
            <a:off x="1785918" y="6429396"/>
            <a:ext cx="7345124" cy="142876"/>
            <a:chOff x="1785918" y="6429396"/>
            <a:chExt cx="7345124" cy="142876"/>
          </a:xfrm>
        </p:grpSpPr>
        <p:cxnSp>
          <p:nvCxnSpPr>
            <p:cNvPr id="13" name="12 Conector recto"/>
            <p:cNvCxnSpPr>
              <a:stCxn id="17" idx="3"/>
            </p:cNvCxnSpPr>
            <p:nvPr/>
          </p:nvCxnSpPr>
          <p:spPr>
            <a:xfrm>
              <a:off x="1928794" y="6500834"/>
              <a:ext cx="7202248" cy="1588"/>
            </a:xfrm>
            <a:prstGeom prst="line">
              <a:avLst/>
            </a:prstGeom>
            <a:ln w="31750" cap="sq">
              <a:solidFill>
                <a:srgbClr val="2BAF2B"/>
              </a:solidFill>
            </a:ln>
          </p:spPr>
          <p:style>
            <a:lnRef idx="1">
              <a:schemeClr val="accent1"/>
            </a:lnRef>
            <a:fillRef idx="0">
              <a:schemeClr val="accent1"/>
            </a:fillRef>
            <a:effectRef idx="0">
              <a:schemeClr val="accent1"/>
            </a:effectRef>
            <a:fontRef idx="minor">
              <a:schemeClr val="tx1"/>
            </a:fontRef>
          </p:style>
        </p:cxnSp>
        <p:sp>
          <p:nvSpPr>
            <p:cNvPr id="17" name="16 Rectángulo"/>
            <p:cNvSpPr/>
            <p:nvPr/>
          </p:nvSpPr>
          <p:spPr>
            <a:xfrm>
              <a:off x="1785918" y="6429396"/>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28888814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67404347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r>
              <a:rPr lang="es-ES" dirty="0" smtClean="0"/>
              <a:t>28/09/2016</a:t>
            </a:r>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291739141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7" name="6 Marcador de fecha"/>
          <p:cNvSpPr>
            <a:spLocks noGrp="1"/>
          </p:cNvSpPr>
          <p:nvPr>
            <p:ph type="dt" sz="half" idx="10"/>
          </p:nvPr>
        </p:nvSpPr>
        <p:spPr/>
        <p:txBody>
          <a:bodyPr/>
          <a:lstStyle>
            <a:lvl1pPr>
              <a:defRPr/>
            </a:lvl1pPr>
          </a:lstStyle>
          <a:p>
            <a:r>
              <a:rPr lang="es-ES" dirty="0" smtClean="0"/>
              <a:t>28/09/2016</a:t>
            </a:r>
            <a:endParaRPr lang="es-ES" dirty="0"/>
          </a:p>
        </p:txBody>
      </p:sp>
      <p:sp>
        <p:nvSpPr>
          <p:cNvPr id="8" name="7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9" name="8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2174875"/>
            <a:ext cx="4046538" cy="383646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4" name="Text Placeholder 13"/>
          <p:cNvSpPr>
            <a:spLocks noGrp="1"/>
          </p:cNvSpPr>
          <p:nvPr>
            <p:ph type="body" sz="quarter" idx="15"/>
          </p:nvPr>
        </p:nvSpPr>
        <p:spPr>
          <a:xfrm>
            <a:off x="428625" y="1379538"/>
            <a:ext cx="4046538"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5" name="Text Placeholder 13"/>
          <p:cNvSpPr>
            <a:spLocks noGrp="1"/>
          </p:cNvSpPr>
          <p:nvPr>
            <p:ph type="body" sz="quarter" idx="16"/>
          </p:nvPr>
        </p:nvSpPr>
        <p:spPr>
          <a:xfrm>
            <a:off x="4611658" y="1379537"/>
            <a:ext cx="4060880" cy="79533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560324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214282" y="3857628"/>
            <a:ext cx="8786874" cy="1357322"/>
          </a:xfrm>
          <a:noFill/>
        </p:spPr>
        <p:txBody>
          <a:bodyPr/>
          <a:lstStyle>
            <a:lvl1pPr algn="r">
              <a:defRPr b="1" baseline="0">
                <a:solidFill>
                  <a:srgbClr val="79CA27"/>
                </a:solidFill>
              </a:defRPr>
            </a:lvl1pPr>
          </a:lstStyle>
          <a:p>
            <a:r>
              <a:rPr lang="es-ES" dirty="0"/>
              <a:t>ESCRIBA AQUÍ EL TÍTULO DE LA SECCIÓN</a:t>
            </a:r>
          </a:p>
        </p:txBody>
      </p:sp>
      <p:sp>
        <p:nvSpPr>
          <p:cNvPr id="3" name="2 Marcador de fecha"/>
          <p:cNvSpPr>
            <a:spLocks noGrp="1"/>
          </p:cNvSpPr>
          <p:nvPr>
            <p:ph type="dt" sz="half" idx="10"/>
          </p:nvPr>
        </p:nvSpPr>
        <p:spPr>
          <a:xfrm>
            <a:off x="1928794" y="6492875"/>
            <a:ext cx="1483273" cy="365125"/>
          </a:xfrm>
        </p:spPr>
        <p:txBody>
          <a:bodyPr/>
          <a:lstStyle/>
          <a:p>
            <a:r>
              <a:rPr lang="es-ES" dirty="0" smtClean="0"/>
              <a:t>28/09/2016</a:t>
            </a:r>
            <a:endParaRPr lang="es-ES" dirty="0"/>
          </a:p>
        </p:txBody>
      </p:sp>
      <p:sp>
        <p:nvSpPr>
          <p:cNvPr id="4" name="3 Marcador de pie de página"/>
          <p:cNvSpPr>
            <a:spLocks noGrp="1"/>
          </p:cNvSpPr>
          <p:nvPr>
            <p:ph type="ftr" sz="quarter" idx="11"/>
          </p:nvPr>
        </p:nvSpPr>
        <p:spPr>
          <a:xfrm>
            <a:off x="3412067" y="6492875"/>
            <a:ext cx="5231899"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141821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iseño personalizado">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274638"/>
            <a:ext cx="2328850" cy="5297502"/>
          </a:xfrm>
        </p:spPr>
        <p:txBody>
          <a:bodyPr anchor="t"/>
          <a:lstStyle>
            <a:lvl1pPr>
              <a:defRPr baseline="0"/>
            </a:lvl1pPr>
          </a:lstStyle>
          <a:p>
            <a:r>
              <a:rPr lang="es-ES" dirty="0"/>
              <a:t>ÍNDICE O ENUMERACIONES</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cxnSp>
        <p:nvCxnSpPr>
          <p:cNvPr id="7" name="6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8" name="7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9 Marcador de texto"/>
          <p:cNvSpPr>
            <a:spLocks noGrp="1"/>
          </p:cNvSpPr>
          <p:nvPr>
            <p:ph type="body" sz="quarter" idx="13"/>
          </p:nvPr>
        </p:nvSpPr>
        <p:spPr>
          <a:xfrm>
            <a:off x="3214688" y="285728"/>
            <a:ext cx="5643562" cy="5286412"/>
          </a:xfrm>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cxnSp>
        <p:nvCxnSpPr>
          <p:cNvPr id="9" name="8 Conector recto"/>
          <p:cNvCxnSpPr>
            <a:endCxn id="8" idx="0"/>
          </p:cNvCxnSpPr>
          <p:nvPr/>
        </p:nvCxnSpPr>
        <p:spPr>
          <a:xfrm rot="5400000">
            <a:off x="357158" y="2857496"/>
            <a:ext cx="5143536" cy="1588"/>
          </a:xfrm>
          <a:prstGeom prst="line">
            <a:avLst/>
          </a:prstGeom>
          <a:ln w="28575">
            <a:solidFill>
              <a:srgbClr val="2BAF2B"/>
            </a:solidFill>
          </a:ln>
        </p:spPr>
        <p:style>
          <a:lnRef idx="1">
            <a:schemeClr val="accent1"/>
          </a:lnRef>
          <a:fillRef idx="0">
            <a:schemeClr val="accent1"/>
          </a:fillRef>
          <a:effectRef idx="0">
            <a:schemeClr val="accent1"/>
          </a:effectRef>
          <a:fontRef idx="minor">
            <a:schemeClr val="tx1"/>
          </a:fontRef>
        </p:style>
      </p:cxnSp>
      <p:sp>
        <p:nvSpPr>
          <p:cNvPr id="11" name="10 Rectángulo"/>
          <p:cNvSpPr/>
          <p:nvPr/>
        </p:nvSpPr>
        <p:spPr>
          <a:xfrm>
            <a:off x="2857488" y="5429264"/>
            <a:ext cx="142876" cy="142876"/>
          </a:xfrm>
          <a:prstGeom prst="rect">
            <a:avLst/>
          </a:prstGeom>
          <a:solidFill>
            <a:srgbClr val="2BA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2" name="11 Conector recto"/>
          <p:cNvCxnSpPr/>
          <p:nvPr/>
        </p:nvCxnSpPr>
        <p:spPr>
          <a:xfrm rot="5400000">
            <a:off x="357158" y="2857496"/>
            <a:ext cx="5143536" cy="1588"/>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
        <p:nvSpPr>
          <p:cNvPr id="13" name="12 Rectángulo"/>
          <p:cNvSpPr/>
          <p:nvPr/>
        </p:nvSpPr>
        <p:spPr>
          <a:xfrm>
            <a:off x="2857488" y="5429264"/>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417232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áficos o figuras">
    <p:spTree>
      <p:nvGrpSpPr>
        <p:cNvPr id="1" name=""/>
        <p:cNvGrpSpPr/>
        <p:nvPr/>
      </p:nvGrpSpPr>
      <p:grpSpPr>
        <a:xfrm>
          <a:off x="0" y="0"/>
          <a:ext cx="0" cy="0"/>
          <a:chOff x="0" y="0"/>
          <a:chExt cx="0" cy="0"/>
        </a:xfrm>
      </p:grpSpPr>
      <p:sp>
        <p:nvSpPr>
          <p:cNvPr id="2" name="1 Título"/>
          <p:cNvSpPr>
            <a:spLocks noGrp="1"/>
          </p:cNvSpPr>
          <p:nvPr>
            <p:ph type="title" hasCustomPrompt="1"/>
          </p:nvPr>
        </p:nvSpPr>
        <p:spPr>
          <a:xfrm>
            <a:off x="457200" y="785794"/>
            <a:ext cx="2328850" cy="4500594"/>
          </a:xfrm>
        </p:spPr>
        <p:txBody>
          <a:bodyPr anchor="ctr"/>
          <a:lstStyle>
            <a:lvl1pPr>
              <a:defRPr b="1" baseline="0"/>
            </a:lvl1pPr>
          </a:lstStyle>
          <a:p>
            <a:r>
              <a:rPr lang="es-ES" dirty="0"/>
              <a:t>TÍTULO DEL GRÁFICO O FIGURA</a:t>
            </a:r>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1" name="10 Marcador de gráfico"/>
          <p:cNvSpPr>
            <a:spLocks noGrp="1"/>
          </p:cNvSpPr>
          <p:nvPr>
            <p:ph type="chart" sz="quarter" idx="13"/>
          </p:nvPr>
        </p:nvSpPr>
        <p:spPr>
          <a:xfrm>
            <a:off x="3214688" y="785794"/>
            <a:ext cx="5500687" cy="4500581"/>
          </a:xfrm>
        </p:spPr>
        <p:txBody>
          <a:bodyPr/>
          <a:lstStyle/>
          <a:p>
            <a:r>
              <a:rPr lang="es-ES"/>
              <a:t>Haga clic en el icono para agregar un gráfico</a:t>
            </a:r>
            <a:endParaRPr lang="es-ES" dirty="0"/>
          </a:p>
        </p:txBody>
      </p:sp>
      <p:sp>
        <p:nvSpPr>
          <p:cNvPr id="13" name="12 Rectángulo"/>
          <p:cNvSpPr/>
          <p:nvPr/>
        </p:nvSpPr>
        <p:spPr>
          <a:xfrm>
            <a:off x="2857488" y="5143512"/>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11 Conector recto"/>
          <p:cNvCxnSpPr>
            <a:endCxn id="13" idx="0"/>
          </p:cNvCxnSpPr>
          <p:nvPr/>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cxnSp>
        <p:nvCxnSpPr>
          <p:cNvPr id="9" name="11 Conector recto"/>
          <p:cNvCxnSpPr>
            <a:endCxn id="13" idx="0"/>
          </p:cNvCxnSpPr>
          <p:nvPr userDrawn="1"/>
        </p:nvCxnSpPr>
        <p:spPr>
          <a:xfrm>
            <a:off x="2928926" y="714356"/>
            <a:ext cx="0" cy="4429156"/>
          </a:xfrm>
          <a:prstGeom prst="line">
            <a:avLst/>
          </a:prstGeom>
          <a:ln w="28575">
            <a:solidFill>
              <a:srgbClr val="79CA2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54621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a:xfrm>
            <a:off x="428596" y="142852"/>
            <a:ext cx="8258204" cy="1143000"/>
          </a:xfrm>
        </p:spPr>
        <p:txBody>
          <a:bodyPr>
            <a:noAutofit/>
          </a:bodyPr>
          <a:lstStyle>
            <a:lvl1pPr>
              <a:defRPr sz="4400"/>
            </a:lvl1pPr>
          </a:lstStyle>
          <a:p>
            <a:r>
              <a:rPr lang="es-ES"/>
              <a:t>Haga clic para modificar el estilo de título del patrón</a:t>
            </a:r>
            <a:endParaRPr lang="es-ES" dirty="0"/>
          </a:p>
        </p:txBody>
      </p:sp>
      <p:sp>
        <p:nvSpPr>
          <p:cNvPr id="3" name="2 Marcador de fecha"/>
          <p:cNvSpPr>
            <a:spLocks noGrp="1"/>
          </p:cNvSpPr>
          <p:nvPr>
            <p:ph type="dt" sz="half" idx="10"/>
          </p:nvPr>
        </p:nvSpPr>
        <p:spPr/>
        <p:txBody>
          <a:bodyPr/>
          <a:lstStyle/>
          <a:p>
            <a:r>
              <a:rPr lang="es-ES" dirty="0" smtClean="0"/>
              <a:t>28/09/2016</a:t>
            </a:r>
            <a:endParaRPr lang="es-ES" dirty="0"/>
          </a:p>
        </p:txBody>
      </p:sp>
      <p:sp>
        <p:nvSpPr>
          <p:cNvPr id="4" name="3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4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111173662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lvl1pPr>
              <a:spcBef>
                <a:spcPts val="600"/>
              </a:spcBef>
              <a:defRPr/>
            </a:lvl1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4" name="3 Marcador de fecha"/>
          <p:cNvSpPr>
            <a:spLocks noGrp="1"/>
          </p:cNvSpPr>
          <p:nvPr>
            <p:ph type="dt" sz="half" idx="10"/>
          </p:nvPr>
        </p:nvSpPr>
        <p:spPr>
          <a:xfrm>
            <a:off x="1928794" y="6492875"/>
            <a:ext cx="1432473" cy="365125"/>
          </a:xfrm>
        </p:spPr>
        <p:txBody>
          <a:bodyPr/>
          <a:lstStyle/>
          <a:p>
            <a:r>
              <a:rPr lang="es-ES" dirty="0" smtClean="0"/>
              <a:t>28/09/2016</a:t>
            </a:r>
            <a:endParaRPr lang="es-ES" dirty="0"/>
          </a:p>
        </p:txBody>
      </p:sp>
      <p:sp>
        <p:nvSpPr>
          <p:cNvPr id="5" name="4 Marcador de pie de página"/>
          <p:cNvSpPr>
            <a:spLocks noGrp="1"/>
          </p:cNvSpPr>
          <p:nvPr>
            <p:ph type="ftr" sz="quarter" idx="11"/>
          </p:nvPr>
        </p:nvSpPr>
        <p:spPr>
          <a:xfrm>
            <a:off x="3505200" y="6492875"/>
            <a:ext cx="5138766" cy="365125"/>
          </a:xfrm>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342528505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r>
              <a:rPr lang="es-ES" dirty="0" smtClean="0"/>
              <a:t>28/09/2016</a:t>
            </a:r>
            <a:endParaRPr lang="es-ES" dirty="0"/>
          </a:p>
        </p:txBody>
      </p:sp>
      <p:sp>
        <p:nvSpPr>
          <p:cNvPr id="3" name="2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4" name="3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Tree>
    <p:extLst>
      <p:ext uri="{BB962C8B-B14F-4D97-AF65-F5344CB8AC3E}">
        <p14:creationId xmlns:p14="http://schemas.microsoft.com/office/powerpoint/2010/main" val="203765546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5" name="4 Marcador de fecha"/>
          <p:cNvSpPr>
            <a:spLocks noGrp="1"/>
          </p:cNvSpPr>
          <p:nvPr>
            <p:ph type="dt" sz="half" idx="10"/>
          </p:nvPr>
        </p:nvSpPr>
        <p:spPr/>
        <p:txBody>
          <a:bodyPr/>
          <a:lstStyle/>
          <a:p>
            <a:r>
              <a:rPr lang="es-ES" dirty="0" smtClean="0"/>
              <a:t>28/09/2016</a:t>
            </a:r>
            <a:endParaRPr lang="es-ES" dirty="0"/>
          </a:p>
        </p:txBody>
      </p:sp>
      <p:sp>
        <p:nvSpPr>
          <p:cNvPr id="6" name="5 Marcador de pie de página"/>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7" name="6 Marcador de número de diapositiva"/>
          <p:cNvSpPr>
            <a:spLocks noGrp="1"/>
          </p:cNvSpPr>
          <p:nvPr>
            <p:ph type="sldNum" sz="quarter" idx="12"/>
          </p:nvPr>
        </p:nvSpPr>
        <p:spPr/>
        <p:txBody>
          <a:bodyPr/>
          <a:lstStyle/>
          <a:p>
            <a:fld id="{A259D134-71CD-43F6-A501-5E8BD6D3DFEE}" type="slidenum">
              <a:rPr lang="es-ES" smtClean="0"/>
              <a:pPr/>
              <a:t>‹#›</a:t>
            </a:fld>
            <a:endParaRPr lang="es-ES"/>
          </a:p>
        </p:txBody>
      </p:sp>
      <p:sp>
        <p:nvSpPr>
          <p:cNvPr id="10" name="Content Placeholder 9"/>
          <p:cNvSpPr>
            <a:spLocks noGrp="1"/>
          </p:cNvSpPr>
          <p:nvPr>
            <p:ph sz="quarter" idx="13"/>
          </p:nvPr>
        </p:nvSpPr>
        <p:spPr>
          <a:xfrm>
            <a:off x="428596"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
        <p:nvSpPr>
          <p:cNvPr id="11" name="Content Placeholder 9"/>
          <p:cNvSpPr>
            <a:spLocks noGrp="1"/>
          </p:cNvSpPr>
          <p:nvPr>
            <p:ph sz="quarter" idx="14"/>
          </p:nvPr>
        </p:nvSpPr>
        <p:spPr>
          <a:xfrm>
            <a:off x="4611658" y="1348848"/>
            <a:ext cx="4046538" cy="466248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ES" dirty="0"/>
          </a:p>
        </p:txBody>
      </p:sp>
    </p:spTree>
    <p:extLst>
      <p:ext uri="{BB962C8B-B14F-4D97-AF65-F5344CB8AC3E}">
        <p14:creationId xmlns:p14="http://schemas.microsoft.com/office/powerpoint/2010/main" val="368411046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p>
        </p:txBody>
      </p:sp>
      <p:sp>
        <p:nvSpPr>
          <p:cNvPr id="3" name="Date Placeholder 2"/>
          <p:cNvSpPr>
            <a:spLocks noGrp="1"/>
          </p:cNvSpPr>
          <p:nvPr>
            <p:ph type="dt" sz="half" idx="10"/>
          </p:nvPr>
        </p:nvSpPr>
        <p:spPr/>
        <p:txBody>
          <a:bodyPr/>
          <a:lstStyle/>
          <a:p>
            <a:r>
              <a:rPr lang="es-ES" dirty="0"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a:t>
            </a:fld>
            <a:endParaRPr lang="es-ES"/>
          </a:p>
        </p:txBody>
      </p:sp>
      <p:sp>
        <p:nvSpPr>
          <p:cNvPr id="7" name="Content Placeholder 6"/>
          <p:cNvSpPr>
            <a:spLocks noGrp="1"/>
          </p:cNvSpPr>
          <p:nvPr>
            <p:ph sz="quarter" idx="13"/>
          </p:nvPr>
        </p:nvSpPr>
        <p:spPr>
          <a:xfrm>
            <a:off x="428625" y="1396999"/>
            <a:ext cx="8243888" cy="2269067"/>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Content Placeholder 6"/>
          <p:cNvSpPr>
            <a:spLocks noGrp="1"/>
          </p:cNvSpPr>
          <p:nvPr>
            <p:ph sz="quarter" idx="14"/>
          </p:nvPr>
        </p:nvSpPr>
        <p:spPr>
          <a:xfrm>
            <a:off x="428625" y="3777213"/>
            <a:ext cx="8243888" cy="228386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339172371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28596" y="142852"/>
            <a:ext cx="8229600" cy="1143000"/>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2 Marcador de texto"/>
          <p:cNvSpPr>
            <a:spLocks noGrp="1"/>
          </p:cNvSpPr>
          <p:nvPr>
            <p:ph type="body" idx="1"/>
          </p:nvPr>
        </p:nvSpPr>
        <p:spPr>
          <a:xfrm>
            <a:off x="428596" y="1357298"/>
            <a:ext cx="8258204" cy="476886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3 Marcador de fecha"/>
          <p:cNvSpPr>
            <a:spLocks noGrp="1"/>
          </p:cNvSpPr>
          <p:nvPr>
            <p:ph type="dt" sz="half" idx="2"/>
          </p:nvPr>
        </p:nvSpPr>
        <p:spPr>
          <a:xfrm>
            <a:off x="1928794" y="6492875"/>
            <a:ext cx="1119206"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ES" dirty="0" smtClean="0"/>
              <a:t>28/09/2016</a:t>
            </a:r>
            <a:endParaRPr lang="es-ES" dirty="0"/>
          </a:p>
        </p:txBody>
      </p:sp>
      <p:sp>
        <p:nvSpPr>
          <p:cNvPr id="5" name="4 Marcador de pie de página"/>
          <p:cNvSpPr>
            <a:spLocks noGrp="1"/>
          </p:cNvSpPr>
          <p:nvPr>
            <p:ph type="ftr" sz="quarter" idx="3"/>
          </p:nvPr>
        </p:nvSpPr>
        <p:spPr>
          <a:xfrm>
            <a:off x="3048001" y="6492875"/>
            <a:ext cx="5595966" cy="365125"/>
          </a:xfrm>
          <a:prstGeom prst="rect">
            <a:avLst/>
          </a:prstGeom>
        </p:spPr>
        <p:txBody>
          <a:bodyPr vert="horz" lIns="91440" tIns="45720" rIns="91440" bIns="45720" rtlCol="0" anchor="ctr"/>
          <a:lstStyle>
            <a:lvl1pPr algn="ctr">
              <a:defRPr sz="1200">
                <a:solidFill>
                  <a:schemeClr val="tx1">
                    <a:lumMod val="50000"/>
                    <a:lumOff val="50000"/>
                  </a:schemeClr>
                </a:solidFill>
              </a:defRPr>
            </a:lvl1p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6" name="5 Marcador de número de diapositiva"/>
          <p:cNvSpPr>
            <a:spLocks noGrp="1"/>
          </p:cNvSpPr>
          <p:nvPr>
            <p:ph type="sldNum" sz="quarter" idx="4"/>
          </p:nvPr>
        </p:nvSpPr>
        <p:spPr>
          <a:xfrm>
            <a:off x="8672538" y="6492875"/>
            <a:ext cx="47146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9D134-71CD-43F6-A501-5E8BD6D3DFEE}" type="slidenum">
              <a:rPr lang="es-ES" smtClean="0"/>
              <a:pPr/>
              <a:t>‹#›</a:t>
            </a:fld>
            <a:endParaRPr lang="es-ES"/>
          </a:p>
        </p:txBody>
      </p:sp>
      <p:cxnSp>
        <p:nvCxnSpPr>
          <p:cNvPr id="9" name="8 Conector recto"/>
          <p:cNvCxnSpPr>
            <a:stCxn id="10" idx="3"/>
          </p:cNvCxnSpPr>
          <p:nvPr/>
        </p:nvCxnSpPr>
        <p:spPr>
          <a:xfrm>
            <a:off x="1928794" y="6500834"/>
            <a:ext cx="7202248" cy="1588"/>
          </a:xfrm>
          <a:prstGeom prst="line">
            <a:avLst/>
          </a:prstGeom>
          <a:solidFill>
            <a:schemeClr val="tx2"/>
          </a:solidFill>
          <a:ln w="31750" cap="sq">
            <a:solidFill>
              <a:srgbClr val="79CA27"/>
            </a:solidFill>
          </a:ln>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1785918" y="6429396"/>
            <a:ext cx="142876" cy="142876"/>
          </a:xfrm>
          <a:prstGeom prst="rect">
            <a:avLst/>
          </a:prstGeom>
          <a:solidFill>
            <a:srgbClr val="79C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10"/>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82198" y="6254436"/>
            <a:ext cx="492796" cy="492796"/>
          </a:xfrm>
          <a:prstGeom prst="rect">
            <a:avLst/>
          </a:prstGeom>
        </p:spPr>
      </p:pic>
    </p:spTree>
    <p:extLst>
      <p:ext uri="{BB962C8B-B14F-4D97-AF65-F5344CB8AC3E}">
        <p14:creationId xmlns:p14="http://schemas.microsoft.com/office/powerpoint/2010/main" val="329469007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7" r:id="rId9"/>
    <p:sldLayoutId id="2147483710" r:id="rId10"/>
    <p:sldLayoutId id="2147483711" r:id="rId11"/>
    <p:sldLayoutId id="2147483712" r:id="rId12"/>
    <p:sldLayoutId id="2147483713" r:id="rId13"/>
    <p:sldLayoutId id="2147483714" r:id="rId14"/>
    <p:sldLayoutId id="2147483715" r:id="rId15"/>
    <p:sldLayoutId id="2147483716" r:id="rId16"/>
    <p:sldLayoutId id="2147483693" r:id="rId17"/>
    <p:sldLayoutId id="2147483694" r:id="rId18"/>
  </p:sldLayoutIdLst>
  <p:timing>
    <p:tnLst>
      <p:par>
        <p:cTn id="1" dur="indefinite" restart="never" nodeType="tmRoot"/>
      </p:par>
    </p:tnLst>
  </p:timing>
  <p:hf hdr="0"/>
  <p:txStyles>
    <p:titleStyle>
      <a:lvl1pPr algn="l" defTabSz="914400" rtl="0" eaLnBrk="1" latinLnBrk="0" hangingPunct="1">
        <a:spcBef>
          <a:spcPct val="0"/>
        </a:spcBef>
        <a:buNone/>
        <a:defRPr sz="4400" b="1" kern="1200">
          <a:solidFill>
            <a:schemeClr val="tx1"/>
          </a:solidFill>
          <a:latin typeface="+mj-lt"/>
          <a:ea typeface="+mj-ea"/>
          <a:cs typeface="+mj-cs"/>
        </a:defRPr>
      </a:lvl1pPr>
    </p:titleStyle>
    <p:body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214282" y="4643445"/>
            <a:ext cx="8715436" cy="1344759"/>
          </a:xfrm>
        </p:spPr>
        <p:txBody>
          <a:bodyPr>
            <a:normAutofit/>
          </a:bodyPr>
          <a:lstStyle/>
          <a:p>
            <a:pPr>
              <a:lnSpc>
                <a:spcPct val="120000"/>
              </a:lnSpc>
              <a:spcBef>
                <a:spcPts val="1200"/>
              </a:spcBef>
            </a:pPr>
            <a:r>
              <a:rPr lang="es-ES" dirty="0"/>
              <a:t>Autor: Samuel </a:t>
            </a:r>
            <a:r>
              <a:rPr lang="es-ES" dirty="0" smtClean="0"/>
              <a:t>López Asunción</a:t>
            </a:r>
            <a:endParaRPr lang="es-ES" dirty="0"/>
          </a:p>
          <a:p>
            <a:pPr>
              <a:lnSpc>
                <a:spcPct val="120000"/>
              </a:lnSpc>
              <a:spcBef>
                <a:spcPts val="1200"/>
              </a:spcBef>
            </a:pPr>
            <a:r>
              <a:rPr lang="es-ES" dirty="0"/>
              <a:t>Tutor: Alvaro Araujo Pinto</a:t>
            </a:r>
          </a:p>
        </p:txBody>
      </p:sp>
      <p:sp>
        <p:nvSpPr>
          <p:cNvPr id="4" name="Title 3"/>
          <p:cNvSpPr>
            <a:spLocks noGrp="1"/>
          </p:cNvSpPr>
          <p:nvPr>
            <p:ph type="title"/>
          </p:nvPr>
        </p:nvSpPr>
        <p:spPr>
          <a:xfrm>
            <a:off x="214282" y="495437"/>
            <a:ext cx="8715436" cy="3571900"/>
          </a:xfrm>
        </p:spPr>
        <p:txBody>
          <a:bodyPr/>
          <a:lstStyle/>
          <a:p>
            <a:pPr>
              <a:lnSpc>
                <a:spcPct val="100000"/>
              </a:lnSpc>
            </a:pPr>
            <a:r>
              <a:rPr lang="es-ES" sz="4000" dirty="0">
                <a:solidFill>
                  <a:schemeClr val="tx1"/>
                </a:solidFill>
              </a:rPr>
              <a:t>Diseño e implementación de una </a:t>
            </a:r>
            <a:r>
              <a:rPr lang="es-ES" sz="4000" dirty="0">
                <a:solidFill>
                  <a:schemeClr val="tx2"/>
                </a:solidFill>
              </a:rPr>
              <a:t>plataforma hardware</a:t>
            </a:r>
            <a:r>
              <a:rPr lang="es-ES" sz="4000" dirty="0">
                <a:solidFill>
                  <a:schemeClr val="tx1"/>
                </a:solidFill>
              </a:rPr>
              <a:t> para un sistema de acceso inalámbrico a dispositivos médicos mediante </a:t>
            </a:r>
            <a:r>
              <a:rPr lang="es-ES" sz="4000" dirty="0">
                <a:solidFill>
                  <a:schemeClr val="tx2"/>
                </a:solidFill>
              </a:rPr>
              <a:t>Heart-To-Heart</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3265" b="13039"/>
          <a:stretch/>
        </p:blipFill>
        <p:spPr>
          <a:xfrm>
            <a:off x="1081877" y="4572008"/>
            <a:ext cx="2723575" cy="1416196"/>
          </a:xfrm>
          <a:prstGeom prst="rect">
            <a:avLst/>
          </a:prstGeom>
        </p:spPr>
      </p:pic>
    </p:spTree>
    <p:extLst>
      <p:ext uri="{BB962C8B-B14F-4D97-AF65-F5344CB8AC3E}">
        <p14:creationId xmlns:p14="http://schemas.microsoft.com/office/powerpoint/2010/main" val="1527877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smtClean="0"/>
              <a:t>Desarrollo de la plataforma hardware</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10</a:t>
            </a:fld>
            <a:endParaRPr lang="es-ES"/>
          </a:p>
        </p:txBody>
      </p:sp>
    </p:spTree>
    <p:extLst>
      <p:ext uri="{BB962C8B-B14F-4D97-AF65-F5344CB8AC3E}">
        <p14:creationId xmlns:p14="http://schemas.microsoft.com/office/powerpoint/2010/main" val="2677874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Dispositivo de acceso / marcapasos</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11</a:t>
            </a:fld>
            <a:endParaRPr lang="es-ES"/>
          </a:p>
        </p:txBody>
      </p:sp>
      <p:pic>
        <p:nvPicPr>
          <p:cNvPr id="9" name="Content Placeholder 8"/>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l="24604" r="24604"/>
          <a:stretch/>
        </p:blipFill>
        <p:spPr>
          <a:xfrm>
            <a:off x="428596" y="1452260"/>
            <a:ext cx="1966645" cy="2571653"/>
          </a:xfrm>
        </p:spPr>
      </p:pic>
      <p:pic>
        <p:nvPicPr>
          <p:cNvPr id="10" name="Content Placeholder 9"/>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l="16428" r="16428"/>
          <a:stretch/>
        </p:blipFill>
        <p:spPr>
          <a:xfrm>
            <a:off x="2656268" y="1452259"/>
            <a:ext cx="2599772" cy="2571654"/>
          </a:xfrm>
        </p:spPr>
      </p:pic>
      <p:pic>
        <p:nvPicPr>
          <p:cNvPr id="11" name="Content Placeholder 9"/>
          <p:cNvPicPr>
            <a:picLocks noChangeAspect="1"/>
          </p:cNvPicPr>
          <p:nvPr/>
        </p:nvPicPr>
        <p:blipFill rotWithShape="1">
          <a:blip r:embed="rId5" cstate="print">
            <a:extLst>
              <a:ext uri="{28A0092B-C50C-407E-A947-70E740481C1C}">
                <a14:useLocalDpi xmlns:a14="http://schemas.microsoft.com/office/drawing/2010/main" val="0"/>
              </a:ext>
            </a:extLst>
          </a:blip>
          <a:srcRect l="6838" r="11666"/>
          <a:stretch/>
        </p:blipFill>
        <p:spPr>
          <a:xfrm>
            <a:off x="5517068" y="1452259"/>
            <a:ext cx="3155471" cy="2571654"/>
          </a:xfrm>
          <a:prstGeom prst="rect">
            <a:avLst/>
          </a:prstGeom>
        </p:spPr>
      </p:pic>
      <p:sp>
        <p:nvSpPr>
          <p:cNvPr id="12" name="TextBox 11"/>
          <p:cNvSpPr txBox="1"/>
          <p:nvPr/>
        </p:nvSpPr>
        <p:spPr>
          <a:xfrm>
            <a:off x="422778" y="4023913"/>
            <a:ext cx="1972462" cy="369332"/>
          </a:xfrm>
          <a:prstGeom prst="rect">
            <a:avLst/>
          </a:prstGeom>
          <a:noFill/>
        </p:spPr>
        <p:txBody>
          <a:bodyPr wrap="square" rtlCol="0">
            <a:spAutoFit/>
          </a:bodyPr>
          <a:lstStyle/>
          <a:p>
            <a:pPr algn="ctr"/>
            <a:r>
              <a:rPr lang="es-ES" dirty="0" smtClean="0"/>
              <a:t>TIIC </a:t>
            </a:r>
            <a:r>
              <a:rPr lang="es-ES" dirty="0" err="1" smtClean="0"/>
              <a:t>Main</a:t>
            </a:r>
            <a:r>
              <a:rPr lang="es-ES" dirty="0" smtClean="0"/>
              <a:t> </a:t>
            </a:r>
            <a:r>
              <a:rPr lang="es-ES" dirty="0" err="1" smtClean="0"/>
              <a:t>Board</a:t>
            </a:r>
            <a:endParaRPr lang="es-ES" dirty="0"/>
          </a:p>
        </p:txBody>
      </p:sp>
      <p:sp>
        <p:nvSpPr>
          <p:cNvPr id="13" name="TextBox 12"/>
          <p:cNvSpPr txBox="1"/>
          <p:nvPr/>
        </p:nvSpPr>
        <p:spPr>
          <a:xfrm>
            <a:off x="2656266" y="4022426"/>
            <a:ext cx="2599773" cy="369332"/>
          </a:xfrm>
          <a:prstGeom prst="rect">
            <a:avLst/>
          </a:prstGeom>
          <a:noFill/>
        </p:spPr>
        <p:txBody>
          <a:bodyPr wrap="square" rtlCol="0">
            <a:spAutoFit/>
          </a:bodyPr>
          <a:lstStyle/>
          <a:p>
            <a:pPr algn="ctr"/>
            <a:r>
              <a:rPr lang="es-ES" dirty="0" err="1" smtClean="0"/>
              <a:t>Persimmon</a:t>
            </a:r>
            <a:r>
              <a:rPr lang="es-ES" dirty="0" smtClean="0"/>
              <a:t> v1.0</a:t>
            </a:r>
            <a:endParaRPr lang="es-ES" dirty="0"/>
          </a:p>
        </p:txBody>
      </p:sp>
      <p:sp>
        <p:nvSpPr>
          <p:cNvPr id="14" name="TextBox 13"/>
          <p:cNvSpPr txBox="1"/>
          <p:nvPr/>
        </p:nvSpPr>
        <p:spPr>
          <a:xfrm>
            <a:off x="5517064" y="4022426"/>
            <a:ext cx="3155474" cy="369332"/>
          </a:xfrm>
          <a:prstGeom prst="rect">
            <a:avLst/>
          </a:prstGeom>
          <a:noFill/>
        </p:spPr>
        <p:txBody>
          <a:bodyPr wrap="square" rtlCol="0">
            <a:spAutoFit/>
          </a:bodyPr>
          <a:lstStyle/>
          <a:p>
            <a:pPr algn="ctr"/>
            <a:r>
              <a:rPr lang="es-ES" dirty="0" err="1" smtClean="0"/>
              <a:t>Persimmon</a:t>
            </a:r>
            <a:r>
              <a:rPr lang="es-ES" dirty="0" smtClean="0"/>
              <a:t> v1.1</a:t>
            </a:r>
            <a:endParaRPr lang="es-ES" dirty="0"/>
          </a:p>
        </p:txBody>
      </p:sp>
    </p:spTree>
    <p:extLst>
      <p:ext uri="{BB962C8B-B14F-4D97-AF65-F5344CB8AC3E}">
        <p14:creationId xmlns:p14="http://schemas.microsoft.com/office/powerpoint/2010/main" val="4258244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12</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838" t="3987" r="11666" b="3987"/>
          <a:stretch/>
        </p:blipFill>
        <p:spPr>
          <a:xfrm>
            <a:off x="517609" y="128585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fontScale="92500" lnSpcReduction="10000"/>
          </a:bodyPr>
          <a:lstStyle/>
          <a:p>
            <a:r>
              <a:rPr lang="es-ES" sz="2000" dirty="0" err="1" smtClean="0"/>
              <a:t>Microcontrolador</a:t>
            </a:r>
            <a:endParaRPr lang="es-ES" sz="2000" dirty="0" smtClean="0"/>
          </a:p>
          <a:p>
            <a:pPr lvl="1"/>
            <a:r>
              <a:rPr lang="es-ES" sz="1400" dirty="0" smtClean="0"/>
              <a:t>ARM Cortex-M3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STM32L162VD</a:t>
            </a:r>
          </a:p>
          <a:p>
            <a:pPr marL="324000" lvl="1" indent="0">
              <a:buNone/>
            </a:pPr>
            <a:endParaRPr lang="es-ES" sz="1400" dirty="0" smtClean="0">
              <a:solidFill>
                <a:schemeClr val="tx2"/>
              </a:solidFill>
            </a:endParaRPr>
          </a:p>
          <a:p>
            <a:r>
              <a:rPr lang="es-ES" sz="2000" dirty="0" smtClean="0"/>
              <a:t>Front-</a:t>
            </a:r>
            <a:r>
              <a:rPr lang="es-ES" sz="2000" dirty="0" err="1" smtClean="0"/>
              <a:t>end</a:t>
            </a:r>
            <a:r>
              <a:rPr lang="es-ES" sz="2000" dirty="0" smtClean="0"/>
              <a:t> analógico</a:t>
            </a:r>
          </a:p>
          <a:p>
            <a:pPr lvl="1"/>
            <a:r>
              <a:rPr lang="es-ES" sz="1400" dirty="0"/>
              <a:t>Adquisición de datos </a:t>
            </a:r>
            <a:r>
              <a:rPr lang="es-ES" sz="1400" dirty="0">
                <a:sym typeface="Wingdings" panose="05000000000000000000" pitchFamily="2" charset="2"/>
              </a:rPr>
              <a:t></a:t>
            </a:r>
            <a:r>
              <a:rPr lang="es-ES" sz="1400" dirty="0"/>
              <a:t> </a:t>
            </a:r>
            <a:r>
              <a:rPr lang="es-ES" sz="1400" dirty="0" smtClean="0">
                <a:solidFill>
                  <a:schemeClr val="tx2"/>
                </a:solidFill>
              </a:rPr>
              <a:t>ADS1292</a:t>
            </a:r>
          </a:p>
          <a:p>
            <a:pPr lvl="1"/>
            <a:r>
              <a:rPr lang="es-ES" sz="1400" dirty="0" smtClean="0"/>
              <a:t>Protección </a:t>
            </a:r>
            <a:r>
              <a:rPr lang="es-ES" sz="1400" dirty="0"/>
              <a:t>del paciente</a:t>
            </a:r>
          </a:p>
          <a:p>
            <a:pPr lvl="1"/>
            <a:r>
              <a:rPr lang="es-ES" sz="1400" dirty="0" smtClean="0"/>
              <a:t>Protección contra desfibriladores</a:t>
            </a:r>
          </a:p>
          <a:p>
            <a:pPr lvl="1"/>
            <a:endParaRPr lang="es-ES" sz="1400" dirty="0">
              <a:solidFill>
                <a:schemeClr val="tx2"/>
              </a:solidFill>
            </a:endParaRPr>
          </a:p>
          <a:p>
            <a:r>
              <a:rPr lang="es-ES" sz="2000" dirty="0" smtClean="0"/>
              <a:t>Interfaz radio</a:t>
            </a:r>
          </a:p>
          <a:p>
            <a:pPr lvl="1"/>
            <a:r>
              <a:rPr lang="es-ES" sz="1400" dirty="0" smtClean="0"/>
              <a:t>Bluetooth </a:t>
            </a:r>
            <a:r>
              <a:rPr lang="es-ES" sz="1400" dirty="0" err="1" smtClean="0"/>
              <a:t>Classic</a:t>
            </a:r>
            <a:r>
              <a:rPr lang="es-ES" sz="1400" dirty="0" smtClean="0"/>
              <a:t> 4.1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CC2560B</a:t>
            </a:r>
          </a:p>
          <a:p>
            <a:pPr lvl="1"/>
            <a:endParaRPr lang="es-ES" sz="1400" dirty="0" smtClean="0">
              <a:solidFill>
                <a:schemeClr val="tx2"/>
              </a:solidFill>
              <a:sym typeface="Wingdings" panose="05000000000000000000" pitchFamily="2" charset="2"/>
            </a:endParaRPr>
          </a:p>
          <a:p>
            <a:r>
              <a:rPr lang="es-ES" sz="2000" dirty="0" smtClean="0"/>
              <a:t>Alimentación</a:t>
            </a:r>
            <a:endParaRPr lang="es-ES" sz="800" dirty="0" smtClean="0"/>
          </a:p>
          <a:p>
            <a:pPr lvl="1"/>
            <a:r>
              <a:rPr lang="es-ES" sz="1400" dirty="0"/>
              <a:t>Cargador de batería </a:t>
            </a:r>
            <a:r>
              <a:rPr lang="es-ES" sz="1400" dirty="0">
                <a:sym typeface="Wingdings" panose="05000000000000000000" pitchFamily="2" charset="2"/>
              </a:rPr>
              <a:t> </a:t>
            </a:r>
            <a:r>
              <a:rPr lang="es-ES" sz="1400" dirty="0" smtClean="0">
                <a:solidFill>
                  <a:schemeClr val="tx2"/>
                </a:solidFill>
                <a:sym typeface="Wingdings" panose="05000000000000000000" pitchFamily="2" charset="2"/>
              </a:rPr>
              <a:t>BQ24090</a:t>
            </a:r>
            <a:endParaRPr lang="es-ES" sz="1400" dirty="0" smtClean="0"/>
          </a:p>
          <a:p>
            <a:pPr lvl="1"/>
            <a:r>
              <a:rPr lang="es-ES" sz="1400" dirty="0" smtClean="0"/>
              <a:t>Fuel gauge </a:t>
            </a:r>
            <a:r>
              <a:rPr lang="es-ES" sz="1400" dirty="0" smtClean="0">
                <a:sym typeface="Wingdings" panose="05000000000000000000" pitchFamily="2" charset="2"/>
              </a:rPr>
              <a:t> </a:t>
            </a:r>
            <a:r>
              <a:rPr lang="es-ES" sz="1400" dirty="0" smtClean="0">
                <a:solidFill>
                  <a:schemeClr val="tx2"/>
                </a:solidFill>
              </a:rPr>
              <a:t>BQ27441-G1A </a:t>
            </a:r>
          </a:p>
          <a:p>
            <a:pPr lvl="1"/>
            <a:r>
              <a:rPr lang="es-ES" sz="1400" dirty="0" smtClean="0"/>
              <a:t>Reguladores </a:t>
            </a:r>
            <a:r>
              <a:rPr lang="es-ES" sz="1400" dirty="0"/>
              <a:t>de tensión</a:t>
            </a:r>
          </a:p>
          <a:p>
            <a:pPr marL="324000" lvl="1" indent="0">
              <a:buNone/>
            </a:pPr>
            <a:endParaRPr lang="es-ES" sz="1400" dirty="0" smtClean="0">
              <a:solidFill>
                <a:schemeClr val="tx2"/>
              </a:solidFill>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7662" r="7662"/>
          <a:stretch/>
        </p:blipFill>
        <p:spPr>
          <a:xfrm>
            <a:off x="517609" y="3512362"/>
            <a:ext cx="2968680" cy="2226510"/>
          </a:xfrm>
          <a:prstGeom prst="rect">
            <a:avLst/>
          </a:prstGeom>
        </p:spPr>
      </p:pic>
    </p:spTree>
    <p:extLst>
      <p:ext uri="{BB962C8B-B14F-4D97-AF65-F5344CB8AC3E}">
        <p14:creationId xmlns:p14="http://schemas.microsoft.com/office/powerpoint/2010/main" val="165990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12" end="1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err="1" smtClean="0"/>
              <a:t>Persimmon</a:t>
            </a:r>
            <a:r>
              <a:rPr lang="es-ES" sz="3600" dirty="0" smtClean="0"/>
              <a:t>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13</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7532" r="3910"/>
          <a:stretch/>
        </p:blipFill>
        <p:spPr>
          <a:xfrm>
            <a:off x="517610" y="3512362"/>
            <a:ext cx="2968680" cy="2226510"/>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Interfaz de usuario</a:t>
            </a:r>
          </a:p>
          <a:p>
            <a:pPr lvl="1"/>
            <a:r>
              <a:rPr lang="es-ES" sz="1400" dirty="0" err="1" smtClean="0"/>
              <a:t>Buzzer</a:t>
            </a:r>
            <a:endParaRPr lang="es-ES" sz="1400" dirty="0" smtClean="0"/>
          </a:p>
          <a:p>
            <a:pPr lvl="1"/>
            <a:r>
              <a:rPr lang="es-ES" sz="1400" dirty="0" smtClean="0"/>
              <a:t>LED RGB</a:t>
            </a:r>
          </a:p>
          <a:p>
            <a:pPr lvl="1"/>
            <a:r>
              <a:rPr lang="es-ES" sz="1400" dirty="0" smtClean="0"/>
              <a:t>Pulsador de I/O</a:t>
            </a:r>
            <a:endParaRPr lang="es-ES" sz="1400" dirty="0"/>
          </a:p>
          <a:p>
            <a:endParaRPr lang="es-ES" sz="2000" dirty="0" smtClean="0"/>
          </a:p>
          <a:p>
            <a:r>
              <a:rPr lang="es-ES" sz="2000" dirty="0" smtClean="0"/>
              <a:t>Interfaz de usuario </a:t>
            </a:r>
            <a:r>
              <a:rPr lang="es-ES" sz="1400" dirty="0" smtClean="0"/>
              <a:t>(Dispositivo de acceso)</a:t>
            </a:r>
          </a:p>
          <a:p>
            <a:pPr lvl="1"/>
            <a:r>
              <a:rPr lang="es-ES" sz="1400" dirty="0" smtClean="0">
                <a:sym typeface="Wingdings" panose="05000000000000000000" pitchFamily="2" charset="2"/>
              </a:rPr>
              <a:t>LCD  </a:t>
            </a:r>
            <a:r>
              <a:rPr lang="es-ES" sz="1400" dirty="0" smtClean="0">
                <a:solidFill>
                  <a:schemeClr val="tx2"/>
                </a:solidFill>
                <a:sym typeface="Wingdings" panose="05000000000000000000" pitchFamily="2" charset="2"/>
              </a:rPr>
              <a:t>SSD1963</a:t>
            </a:r>
            <a:endParaRPr lang="es-ES" sz="1400" dirty="0">
              <a:solidFill>
                <a:schemeClr val="tx2"/>
              </a:solidFill>
              <a:sym typeface="Wingdings" panose="05000000000000000000" pitchFamily="2" charset="2"/>
            </a:endParaRPr>
          </a:p>
          <a:p>
            <a:pPr lvl="1"/>
            <a:r>
              <a:rPr lang="es-ES" sz="1400" dirty="0" smtClean="0">
                <a:sym typeface="Wingdings" panose="05000000000000000000" pitchFamily="2" charset="2"/>
              </a:rPr>
              <a:t>Panel táctil  </a:t>
            </a:r>
            <a:r>
              <a:rPr lang="es-ES" sz="1400" dirty="0" smtClean="0">
                <a:solidFill>
                  <a:schemeClr val="tx2"/>
                </a:solidFill>
                <a:sym typeface="Wingdings" panose="05000000000000000000" pitchFamily="2" charset="2"/>
              </a:rPr>
              <a:t>XPT2046</a:t>
            </a:r>
          </a:p>
          <a:p>
            <a:pPr lvl="1"/>
            <a:endParaRPr lang="es-ES" sz="1400" dirty="0" smtClean="0">
              <a:sym typeface="Wingdings" panose="05000000000000000000" pitchFamily="2" charset="2"/>
            </a:endParaRPr>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2535" t="12621" r="19307" b="10417"/>
          <a:stretch/>
        </p:blipFill>
        <p:spPr>
          <a:xfrm>
            <a:off x="517611" y="1285852"/>
            <a:ext cx="2968679" cy="2226511"/>
          </a:xfrm>
          <a:prstGeom prst="rect">
            <a:avLst/>
          </a:prstGeom>
        </p:spPr>
      </p:pic>
    </p:spTree>
    <p:extLst>
      <p:ext uri="{BB962C8B-B14F-4D97-AF65-F5344CB8AC3E}">
        <p14:creationId xmlns:p14="http://schemas.microsoft.com/office/powerpoint/2010/main" val="325969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Fuente de alimentación</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14</a:t>
            </a:fld>
            <a:endParaRPr lang="es-ES"/>
          </a:p>
        </p:txBody>
      </p:sp>
      <p:pic>
        <p:nvPicPr>
          <p:cNvPr id="10" name="Content Placeholder 9"/>
          <p:cNvPicPr>
            <a:picLocks noGrp="1" noChangeAspect="1"/>
          </p:cNvPicPr>
          <p:nvPr>
            <p:ph sz="quarter" idx="14"/>
          </p:nvPr>
        </p:nvPicPr>
        <p:blipFill rotWithShape="1">
          <a:blip r:embed="rId3" cstate="print">
            <a:extLst>
              <a:ext uri="{28A0092B-C50C-407E-A947-70E740481C1C}">
                <a14:useLocalDpi xmlns:a14="http://schemas.microsoft.com/office/drawing/2010/main" val="0"/>
              </a:ext>
            </a:extLst>
          </a:blip>
          <a:srcRect l="16261" r="17321"/>
          <a:stretch/>
        </p:blipFill>
        <p:spPr>
          <a:xfrm>
            <a:off x="3295014" y="1452260"/>
            <a:ext cx="2511106" cy="2511106"/>
          </a:xfrm>
        </p:spPr>
      </p:pic>
      <p:pic>
        <p:nvPicPr>
          <p:cNvPr id="11"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3878" t="68" r="19704" b="-68"/>
          <a:stretch/>
        </p:blipFill>
        <p:spPr>
          <a:xfrm>
            <a:off x="6162343" y="1452260"/>
            <a:ext cx="2510196" cy="2510196"/>
          </a:xfrm>
          <a:prstGeom prst="rect">
            <a:avLst/>
          </a:prstGeom>
        </p:spPr>
      </p:pic>
      <p:sp>
        <p:nvSpPr>
          <p:cNvPr id="12" name="TextBox 11"/>
          <p:cNvSpPr txBox="1"/>
          <p:nvPr/>
        </p:nvSpPr>
        <p:spPr>
          <a:xfrm>
            <a:off x="428594" y="3962456"/>
            <a:ext cx="2507149" cy="369332"/>
          </a:xfrm>
          <a:prstGeom prst="rect">
            <a:avLst/>
          </a:prstGeom>
          <a:noFill/>
        </p:spPr>
        <p:txBody>
          <a:bodyPr wrap="square" rtlCol="0">
            <a:spAutoFit/>
          </a:bodyPr>
          <a:lstStyle/>
          <a:p>
            <a:pPr algn="ctr"/>
            <a:r>
              <a:rPr lang="es-ES" dirty="0" smtClean="0"/>
              <a:t>TIIC </a:t>
            </a:r>
            <a:r>
              <a:rPr lang="es-ES" dirty="0" err="1" smtClean="0"/>
              <a:t>Power</a:t>
            </a:r>
            <a:r>
              <a:rPr lang="es-ES" dirty="0" smtClean="0"/>
              <a:t> </a:t>
            </a:r>
            <a:r>
              <a:rPr lang="es-ES" dirty="0" err="1" smtClean="0"/>
              <a:t>Supply</a:t>
            </a:r>
            <a:endParaRPr lang="es-ES" dirty="0"/>
          </a:p>
        </p:txBody>
      </p:sp>
      <p:sp>
        <p:nvSpPr>
          <p:cNvPr id="13" name="TextBox 12"/>
          <p:cNvSpPr txBox="1"/>
          <p:nvPr/>
        </p:nvSpPr>
        <p:spPr>
          <a:xfrm>
            <a:off x="3298062" y="3962457"/>
            <a:ext cx="2508058" cy="369332"/>
          </a:xfrm>
          <a:prstGeom prst="rect">
            <a:avLst/>
          </a:prstGeom>
          <a:noFill/>
        </p:spPr>
        <p:txBody>
          <a:bodyPr wrap="square" rtlCol="0">
            <a:spAutoFit/>
          </a:bodyPr>
          <a:lstStyle/>
          <a:p>
            <a:pPr algn="ctr"/>
            <a:r>
              <a:rPr lang="es-ES" dirty="0" smtClean="0"/>
              <a:t>Kiwi v1.0</a:t>
            </a:r>
            <a:endParaRPr lang="es-ES" dirty="0"/>
          </a:p>
        </p:txBody>
      </p:sp>
      <p:sp>
        <p:nvSpPr>
          <p:cNvPr id="14" name="TextBox 13"/>
          <p:cNvSpPr txBox="1"/>
          <p:nvPr/>
        </p:nvSpPr>
        <p:spPr>
          <a:xfrm>
            <a:off x="6162342" y="3962457"/>
            <a:ext cx="2510196" cy="369332"/>
          </a:xfrm>
          <a:prstGeom prst="rect">
            <a:avLst/>
          </a:prstGeom>
          <a:noFill/>
        </p:spPr>
        <p:txBody>
          <a:bodyPr wrap="square" rtlCol="0">
            <a:spAutoFit/>
          </a:bodyPr>
          <a:lstStyle/>
          <a:p>
            <a:pPr algn="ctr"/>
            <a:r>
              <a:rPr lang="es-ES" dirty="0" smtClean="0"/>
              <a:t>Kiwi v1.1</a:t>
            </a:r>
            <a:endParaRPr lang="es-ES" dirty="0"/>
          </a:p>
        </p:txBody>
      </p:sp>
      <p:pic>
        <p:nvPicPr>
          <p:cNvPr id="15" name="Content Placeholder 8"/>
          <p:cNvPicPr>
            <a:picLocks noChangeAspect="1"/>
          </p:cNvPicPr>
          <p:nvPr/>
        </p:nvPicPr>
        <p:blipFill rotWithShape="1">
          <a:blip r:embed="rId5" cstate="print">
            <a:extLst>
              <a:ext uri="{28A0092B-C50C-407E-A947-70E740481C1C}">
                <a14:useLocalDpi xmlns:a14="http://schemas.microsoft.com/office/drawing/2010/main" val="0"/>
              </a:ext>
            </a:extLst>
          </a:blip>
          <a:srcRect l="16791" r="16791"/>
          <a:stretch/>
        </p:blipFill>
        <p:spPr>
          <a:xfrm>
            <a:off x="428595" y="1452259"/>
            <a:ext cx="2510197" cy="2510197"/>
          </a:xfrm>
          <a:prstGeom prst="rect">
            <a:avLst/>
          </a:prstGeom>
        </p:spPr>
      </p:pic>
    </p:spTree>
    <p:extLst>
      <p:ext uri="{BB962C8B-B14F-4D97-AF65-F5344CB8AC3E}">
        <p14:creationId xmlns:p14="http://schemas.microsoft.com/office/powerpoint/2010/main" val="83938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smtClean="0"/>
              <a:t>Kiwi v1.1</a:t>
            </a:r>
            <a:endParaRPr lang="es-ES" sz="3600"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15</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8048" r="15320"/>
          <a:stretch/>
        </p:blipFill>
        <p:spPr>
          <a:xfrm>
            <a:off x="517609" y="3512362"/>
            <a:ext cx="2968682" cy="2226511"/>
          </a:xfrm>
          <a:prstGeom prst="rect">
            <a:avLst/>
          </a:prstGeom>
        </p:spPr>
      </p:pic>
      <p:sp>
        <p:nvSpPr>
          <p:cNvPr id="15" name="Content Placeholder 10"/>
          <p:cNvSpPr>
            <a:spLocks noGrp="1"/>
          </p:cNvSpPr>
          <p:nvPr>
            <p:ph sz="quarter" idx="13"/>
          </p:nvPr>
        </p:nvSpPr>
        <p:spPr>
          <a:xfrm>
            <a:off x="3916545" y="1285852"/>
            <a:ext cx="4727422" cy="4453021"/>
          </a:xfrm>
        </p:spPr>
        <p:txBody>
          <a:bodyPr anchor="t">
            <a:normAutofit/>
          </a:bodyPr>
          <a:lstStyle/>
          <a:p>
            <a:r>
              <a:rPr lang="es-ES" sz="2000" dirty="0" smtClean="0"/>
              <a:t>Fuente de alimentación</a:t>
            </a:r>
          </a:p>
          <a:p>
            <a:pPr lvl="1"/>
            <a:r>
              <a:rPr lang="es-ES" sz="1400" dirty="0" smtClean="0"/>
              <a:t>Controlador </a:t>
            </a:r>
            <a:r>
              <a:rPr lang="es-ES" sz="1400" dirty="0" err="1" smtClean="0"/>
              <a:t>Flyback</a:t>
            </a:r>
            <a:r>
              <a:rPr lang="es-ES" sz="1400" dirty="0" smtClean="0"/>
              <a:t> </a:t>
            </a:r>
            <a:r>
              <a:rPr lang="es-ES" sz="1400" dirty="0" smtClean="0">
                <a:sym typeface="Wingdings" panose="05000000000000000000" pitchFamily="2" charset="2"/>
              </a:rPr>
              <a:t> </a:t>
            </a:r>
            <a:r>
              <a:rPr lang="es-ES" sz="1400" dirty="0" smtClean="0">
                <a:solidFill>
                  <a:schemeClr val="tx2"/>
                </a:solidFill>
                <a:sym typeface="Wingdings" panose="05000000000000000000" pitchFamily="2" charset="2"/>
              </a:rPr>
              <a:t>UCC28910</a:t>
            </a:r>
            <a:endParaRPr lang="es-ES" sz="1400" dirty="0" smtClean="0">
              <a:solidFill>
                <a:schemeClr val="tx2"/>
              </a:solidFill>
            </a:endParaRPr>
          </a:p>
          <a:p>
            <a:pPr lvl="2"/>
            <a:r>
              <a:rPr lang="es-ES" sz="1200" dirty="0" smtClean="0"/>
              <a:t>Regulación en primario</a:t>
            </a:r>
          </a:p>
          <a:p>
            <a:endParaRPr lang="es-ES" sz="2000" dirty="0" smtClean="0"/>
          </a:p>
          <a:p>
            <a:r>
              <a:rPr lang="es-ES" sz="2000" dirty="0" smtClean="0"/>
              <a:t>Conectores</a:t>
            </a:r>
          </a:p>
          <a:p>
            <a:pPr lvl="1"/>
            <a:r>
              <a:rPr lang="es-ES" sz="1400" dirty="0" smtClean="0"/>
              <a:t>IEC C8 </a:t>
            </a:r>
            <a:r>
              <a:rPr lang="es-ES" sz="1400" dirty="0" smtClean="0">
                <a:sym typeface="Wingdings" panose="05000000000000000000" pitchFamily="2" charset="2"/>
              </a:rPr>
              <a:t></a:t>
            </a:r>
            <a:r>
              <a:rPr lang="es-ES" sz="1400" dirty="0" smtClean="0"/>
              <a:t> Red eléctrica</a:t>
            </a:r>
          </a:p>
          <a:p>
            <a:pPr lvl="1"/>
            <a:r>
              <a:rPr lang="es-ES" sz="1400" dirty="0"/>
              <a:t>EIAJ-02 </a:t>
            </a:r>
            <a:r>
              <a:rPr lang="es-ES" sz="1400" dirty="0" smtClean="0"/>
              <a:t>cilíndrico </a:t>
            </a:r>
            <a:r>
              <a:rPr lang="es-ES" sz="1400" dirty="0" smtClean="0">
                <a:sym typeface="Wingdings" panose="05000000000000000000" pitchFamily="2" charset="2"/>
              </a:rPr>
              <a:t> Dispositivo</a:t>
            </a:r>
          </a:p>
          <a:p>
            <a:endParaRPr lang="es-ES" sz="2000" dirty="0">
              <a:sym typeface="Wingdings" panose="05000000000000000000" pitchFamily="2" charset="2"/>
            </a:endParaRPr>
          </a:p>
          <a:p>
            <a:r>
              <a:rPr lang="es-ES" sz="2000" dirty="0" smtClean="0">
                <a:sym typeface="Wingdings" panose="05000000000000000000" pitchFamily="2" charset="2"/>
              </a:rPr>
              <a:t>Seguridad</a:t>
            </a:r>
          </a:p>
          <a:p>
            <a:pPr lvl="1"/>
            <a:r>
              <a:rPr lang="es-ES" sz="1400" dirty="0" smtClean="0">
                <a:sym typeface="Wingdings" panose="05000000000000000000" pitchFamily="2" charset="2"/>
              </a:rPr>
              <a:t>Distancias de arco y de fuga estándar</a:t>
            </a:r>
          </a:p>
          <a:p>
            <a:pPr lvl="1"/>
            <a:r>
              <a:rPr lang="es-ES" sz="1400" dirty="0" smtClean="0">
                <a:sym typeface="Wingdings" panose="05000000000000000000" pitchFamily="2" charset="2"/>
              </a:rPr>
              <a:t>Aislamiento reforzado en el transformador</a:t>
            </a:r>
            <a:r>
              <a:rPr lang="es-ES" sz="1400" dirty="0" smtClean="0"/>
              <a:t> </a:t>
            </a:r>
            <a:endParaRPr lang="es-ES" sz="1400" dirty="0"/>
          </a:p>
          <a:p>
            <a:endParaRPr lang="es-ES" sz="2000" dirty="0" smtClean="0"/>
          </a:p>
        </p:txBody>
      </p:sp>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14127" t="12878" r="17943" b="10416"/>
          <a:stretch/>
        </p:blipFill>
        <p:spPr>
          <a:xfrm>
            <a:off x="517610" y="1285852"/>
            <a:ext cx="2968680" cy="2226510"/>
          </a:xfrm>
          <a:prstGeom prst="rect">
            <a:avLst/>
          </a:prstGeom>
        </p:spPr>
      </p:pic>
    </p:spTree>
    <p:extLst>
      <p:ext uri="{BB962C8B-B14F-4D97-AF65-F5344CB8AC3E}">
        <p14:creationId xmlns:p14="http://schemas.microsoft.com/office/powerpoint/2010/main" val="115552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ES" dirty="0"/>
              <a:t>Desarrollo de la 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16</a:t>
            </a:fld>
            <a:endParaRPr lang="es-ES"/>
          </a:p>
        </p:txBody>
      </p:sp>
    </p:spTree>
    <p:extLst>
      <p:ext uri="{BB962C8B-B14F-4D97-AF65-F5344CB8AC3E}">
        <p14:creationId xmlns:p14="http://schemas.microsoft.com/office/powerpoint/2010/main" val="28505118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28627" y="2830586"/>
            <a:ext cx="8258170" cy="1822303"/>
          </a:xfrm>
        </p:spPr>
      </p:pic>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17</a:t>
            </a:fld>
            <a:endParaRPr lang="es-ES"/>
          </a:p>
        </p:txBody>
      </p:sp>
    </p:spTree>
    <p:extLst>
      <p:ext uri="{BB962C8B-B14F-4D97-AF65-F5344CB8AC3E}">
        <p14:creationId xmlns:p14="http://schemas.microsoft.com/office/powerpoint/2010/main" val="912840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18</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lstStyle/>
          <a:p>
            <a:r>
              <a:rPr lang="es-ES" dirty="0" smtClean="0"/>
              <a:t>Front-</a:t>
            </a:r>
            <a:r>
              <a:rPr lang="es-ES" dirty="0" err="1" smtClean="0"/>
              <a:t>end</a:t>
            </a:r>
            <a:r>
              <a:rPr lang="es-ES" dirty="0" smtClean="0"/>
              <a:t> analógico</a:t>
            </a:r>
          </a:p>
          <a:p>
            <a:pPr lvl="1"/>
            <a:r>
              <a:rPr lang="es-ES" dirty="0" smtClean="0"/>
              <a:t>Periférico SPI y línea de interrupción</a:t>
            </a:r>
          </a:p>
          <a:p>
            <a:pPr lvl="1"/>
            <a:r>
              <a:rPr lang="es-ES" dirty="0" smtClean="0"/>
              <a:t>Controlador DMA</a:t>
            </a:r>
          </a:p>
          <a:p>
            <a:pPr lvl="1"/>
            <a:endParaRPr lang="es-ES" dirty="0"/>
          </a:p>
          <a:p>
            <a:pPr lvl="1"/>
            <a:r>
              <a:rPr lang="es-ES" dirty="0" smtClean="0"/>
              <a:t>Inicialización del ADS1292</a:t>
            </a:r>
          </a:p>
          <a:p>
            <a:pPr lvl="1"/>
            <a:r>
              <a:rPr lang="es-ES" dirty="0" smtClean="0"/>
              <a:t>Configuración de parámetros</a:t>
            </a:r>
            <a:endParaRPr lang="es-ES" dirty="0"/>
          </a:p>
        </p:txBody>
      </p:sp>
    </p:spTree>
    <p:extLst>
      <p:ext uri="{BB962C8B-B14F-4D97-AF65-F5344CB8AC3E}">
        <p14:creationId xmlns:p14="http://schemas.microsoft.com/office/powerpoint/2010/main" val="2149035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19</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lstStyle/>
          <a:p>
            <a:r>
              <a:rPr lang="es-ES" dirty="0" smtClean="0"/>
              <a:t>Interfaz radio</a:t>
            </a:r>
          </a:p>
          <a:p>
            <a:pPr lvl="1"/>
            <a:r>
              <a:rPr lang="es-ES" dirty="0" smtClean="0"/>
              <a:t>Periférico UART</a:t>
            </a:r>
            <a:endParaRPr lang="es-ES" dirty="0"/>
          </a:p>
        </p:txBody>
      </p:sp>
    </p:spTree>
    <p:extLst>
      <p:ext uri="{BB962C8B-B14F-4D97-AF65-F5344CB8AC3E}">
        <p14:creationId xmlns:p14="http://schemas.microsoft.com/office/powerpoint/2010/main" val="2968864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s-ES" sz="3200" dirty="0" smtClean="0"/>
              <a:t>Esquema</a:t>
            </a:r>
            <a:endParaRPr lang="es-ES" sz="3200" dirty="0"/>
          </a:p>
        </p:txBody>
      </p:sp>
      <p:sp>
        <p:nvSpPr>
          <p:cNvPr id="5" name="Date Placeholder 4"/>
          <p:cNvSpPr>
            <a:spLocks noGrp="1"/>
          </p:cNvSpPr>
          <p:nvPr>
            <p:ph type="dt" sz="half" idx="10"/>
          </p:nvPr>
        </p:nvSpPr>
        <p:spPr/>
        <p:txBody>
          <a:bodyPr/>
          <a:lstStyle/>
          <a:p>
            <a:r>
              <a:rPr lang="es-ES" dirty="0"/>
              <a:t>28/09/2016</a:t>
            </a:r>
          </a:p>
        </p:txBody>
      </p:sp>
      <p:sp>
        <p:nvSpPr>
          <p:cNvPr id="6" name="Footer Placeholder 5"/>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7" name="Slide Number Placeholder 6"/>
          <p:cNvSpPr>
            <a:spLocks noGrp="1"/>
          </p:cNvSpPr>
          <p:nvPr>
            <p:ph type="sldNum" sz="quarter" idx="12"/>
          </p:nvPr>
        </p:nvSpPr>
        <p:spPr/>
        <p:txBody>
          <a:bodyPr/>
          <a:lstStyle/>
          <a:p>
            <a:fld id="{A259D134-71CD-43F6-A501-5E8BD6D3DFEE}" type="slidenum">
              <a:rPr lang="es-ES" smtClean="0"/>
              <a:pPr/>
              <a:t>2</a:t>
            </a:fld>
            <a:endParaRPr lang="es-ES"/>
          </a:p>
        </p:txBody>
      </p:sp>
      <p:sp>
        <p:nvSpPr>
          <p:cNvPr id="4" name="Content Placeholder 3"/>
          <p:cNvSpPr>
            <a:spLocks noGrp="1"/>
          </p:cNvSpPr>
          <p:nvPr>
            <p:ph type="body" sz="quarter" idx="13"/>
          </p:nvPr>
        </p:nvSpPr>
        <p:spPr/>
        <p:txBody>
          <a:bodyPr>
            <a:normAutofit lnSpcReduction="10000"/>
          </a:bodyPr>
          <a:lstStyle/>
          <a:p>
            <a:pPr>
              <a:lnSpc>
                <a:spcPct val="114000"/>
              </a:lnSpc>
            </a:pPr>
            <a:r>
              <a:rPr lang="es-ES" dirty="0" smtClean="0"/>
              <a:t>Introducción y objetivos</a:t>
            </a:r>
            <a:endParaRPr lang="es-ES" dirty="0"/>
          </a:p>
          <a:p>
            <a:pPr>
              <a:lnSpc>
                <a:spcPct val="114000"/>
              </a:lnSpc>
            </a:pPr>
            <a:r>
              <a:rPr lang="es-ES" dirty="0" smtClean="0"/>
              <a:t>Arquitectura</a:t>
            </a:r>
            <a:endParaRPr lang="es-ES" dirty="0"/>
          </a:p>
          <a:p>
            <a:pPr>
              <a:lnSpc>
                <a:spcPct val="114000"/>
              </a:lnSpc>
            </a:pPr>
            <a:r>
              <a:rPr lang="es-ES" dirty="0" smtClean="0"/>
              <a:t>Desarrollo de la plataforma hardware</a:t>
            </a:r>
          </a:p>
          <a:p>
            <a:pPr>
              <a:lnSpc>
                <a:spcPct val="114000"/>
              </a:lnSpc>
            </a:pPr>
            <a:r>
              <a:rPr lang="es-ES" dirty="0" smtClean="0"/>
              <a:t>Desarrollo de la capa de abstracción</a:t>
            </a:r>
            <a:endParaRPr lang="es-ES" dirty="0"/>
          </a:p>
          <a:p>
            <a:pPr>
              <a:lnSpc>
                <a:spcPct val="114000"/>
              </a:lnSpc>
            </a:pPr>
            <a:r>
              <a:rPr lang="es-ES" dirty="0" smtClean="0"/>
              <a:t>Demostración</a:t>
            </a:r>
            <a:endParaRPr lang="es-ES" dirty="0"/>
          </a:p>
          <a:p>
            <a:pPr>
              <a:lnSpc>
                <a:spcPct val="114000"/>
              </a:lnSpc>
            </a:pPr>
            <a:r>
              <a:rPr lang="es-ES" dirty="0"/>
              <a:t>Conclusiones</a:t>
            </a:r>
          </a:p>
          <a:p>
            <a:pPr>
              <a:lnSpc>
                <a:spcPct val="114000"/>
              </a:lnSpc>
            </a:pPr>
            <a:r>
              <a:rPr lang="es-ES" dirty="0"/>
              <a:t>Líneas </a:t>
            </a:r>
            <a:r>
              <a:rPr lang="es-ES" dirty="0" smtClean="0"/>
              <a:t>futuras</a:t>
            </a:r>
            <a:endParaRPr lang="es-ES" dirty="0"/>
          </a:p>
        </p:txBody>
      </p:sp>
    </p:spTree>
    <p:extLst>
      <p:ext uri="{BB962C8B-B14F-4D97-AF65-F5344CB8AC3E}">
        <p14:creationId xmlns:p14="http://schemas.microsoft.com/office/powerpoint/2010/main" val="21010516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20</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Alimentación</a:t>
            </a:r>
          </a:p>
          <a:p>
            <a:pPr lvl="1"/>
            <a:r>
              <a:rPr lang="es-ES" dirty="0" smtClean="0"/>
              <a:t>Fuel gauge</a:t>
            </a:r>
          </a:p>
          <a:p>
            <a:pPr lvl="2"/>
            <a:r>
              <a:rPr lang="es-ES" dirty="0" smtClean="0"/>
              <a:t>Periférico I</a:t>
            </a:r>
            <a:r>
              <a:rPr lang="es-ES" baseline="30000" dirty="0" smtClean="0"/>
              <a:t>2</a:t>
            </a:r>
            <a:r>
              <a:rPr lang="es-ES" dirty="0" smtClean="0"/>
              <a:t>C y línea de interrupción</a:t>
            </a:r>
          </a:p>
          <a:p>
            <a:pPr lvl="2"/>
            <a:r>
              <a:rPr lang="es-ES" dirty="0" smtClean="0"/>
              <a:t>Controlador DMA</a:t>
            </a:r>
          </a:p>
          <a:p>
            <a:pPr lvl="2"/>
            <a:r>
              <a:rPr lang="es-ES" dirty="0" smtClean="0"/>
              <a:t>Inicialización y configuración de parámetros</a:t>
            </a:r>
            <a:endParaRPr lang="es-ES" sz="1600" dirty="0" smtClean="0"/>
          </a:p>
          <a:p>
            <a:pPr lvl="1"/>
            <a:r>
              <a:rPr lang="es-ES" dirty="0" smtClean="0"/>
              <a:t>Reguladores de tensión	</a:t>
            </a:r>
            <a:r>
              <a:rPr lang="es-ES" dirty="0" smtClean="0">
                <a:sym typeface="Wingdings" panose="05000000000000000000" pitchFamily="2" charset="2"/>
              </a:rPr>
              <a:t> Líneas de activación</a:t>
            </a:r>
            <a:endParaRPr lang="es-ES" dirty="0" smtClean="0"/>
          </a:p>
          <a:p>
            <a:pPr lvl="1"/>
            <a:r>
              <a:rPr lang="es-ES" dirty="0" smtClean="0"/>
              <a:t>Cargador </a:t>
            </a:r>
            <a:r>
              <a:rPr lang="es-ES" dirty="0" smtClean="0">
                <a:sym typeface="Wingdings" panose="05000000000000000000" pitchFamily="2" charset="2"/>
              </a:rPr>
              <a:t> Líneas de interrupción</a:t>
            </a:r>
            <a:endParaRPr lang="es-ES" dirty="0" smtClean="0"/>
          </a:p>
        </p:txBody>
      </p:sp>
    </p:spTree>
    <p:extLst>
      <p:ext uri="{BB962C8B-B14F-4D97-AF65-F5344CB8AC3E}">
        <p14:creationId xmlns:p14="http://schemas.microsoft.com/office/powerpoint/2010/main" val="35878387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21</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a:bodyPr>
          <a:lstStyle/>
          <a:p>
            <a:r>
              <a:rPr lang="es-ES" dirty="0" smtClean="0"/>
              <a:t>Interfaz de usuario</a:t>
            </a:r>
          </a:p>
          <a:p>
            <a:pPr lvl="1"/>
            <a:r>
              <a:rPr lang="es-ES" dirty="0" smtClean="0"/>
              <a:t>Indicador acústico </a:t>
            </a:r>
            <a:r>
              <a:rPr lang="es-ES" dirty="0" smtClean="0">
                <a:sym typeface="Wingdings" panose="05000000000000000000" pitchFamily="2" charset="2"/>
              </a:rPr>
              <a:t> PWM</a:t>
            </a:r>
          </a:p>
          <a:p>
            <a:pPr lvl="1"/>
            <a:r>
              <a:rPr lang="es-ES" dirty="0" smtClean="0">
                <a:sym typeface="Wingdings" panose="05000000000000000000" pitchFamily="2" charset="2"/>
              </a:rPr>
              <a:t>LED RGB  GPIO</a:t>
            </a:r>
          </a:p>
          <a:p>
            <a:pPr lvl="1"/>
            <a:r>
              <a:rPr lang="es-ES" dirty="0" smtClean="0">
                <a:sym typeface="Wingdings" panose="05000000000000000000" pitchFamily="2" charset="2"/>
              </a:rPr>
              <a:t>Pulsador de I/O  Línea de </a:t>
            </a:r>
            <a:r>
              <a:rPr lang="es-ES" dirty="0" err="1" smtClean="0">
                <a:sym typeface="Wingdings" panose="05000000000000000000" pitchFamily="2" charset="2"/>
              </a:rPr>
              <a:t>wakeup</a:t>
            </a:r>
            <a:endParaRPr lang="es-ES" dirty="0" smtClean="0"/>
          </a:p>
        </p:txBody>
      </p:sp>
    </p:spTree>
    <p:extLst>
      <p:ext uri="{BB962C8B-B14F-4D97-AF65-F5344CB8AC3E}">
        <p14:creationId xmlns:p14="http://schemas.microsoft.com/office/powerpoint/2010/main" val="33316456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s-ES" dirty="0" smtClean="0"/>
              <a:t>Capa de abstracción hardware</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22</a:t>
            </a:fld>
            <a:endParaRPr lang="es-ES"/>
          </a:p>
        </p:txBody>
      </p:sp>
      <p:pic>
        <p:nvPicPr>
          <p:cNvPr id="8" name="Content Placeholder 7"/>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633108" y="1285852"/>
            <a:ext cx="5820576" cy="1284407"/>
          </a:xfrm>
        </p:spPr>
      </p:pic>
      <p:sp>
        <p:nvSpPr>
          <p:cNvPr id="2" name="Content Placeholder 1"/>
          <p:cNvSpPr>
            <a:spLocks noGrp="1"/>
          </p:cNvSpPr>
          <p:nvPr>
            <p:ph sz="quarter" idx="14"/>
          </p:nvPr>
        </p:nvSpPr>
        <p:spPr>
          <a:xfrm>
            <a:off x="428625" y="3018329"/>
            <a:ext cx="8243888" cy="3042746"/>
          </a:xfrm>
        </p:spPr>
        <p:txBody>
          <a:bodyPr>
            <a:normAutofit lnSpcReduction="10000"/>
          </a:bodyPr>
          <a:lstStyle/>
          <a:p>
            <a:r>
              <a:rPr lang="es-ES" dirty="0" smtClean="0"/>
              <a:t>Interfaz de usuario </a:t>
            </a:r>
            <a:r>
              <a:rPr lang="es-ES" sz="2000" dirty="0" smtClean="0"/>
              <a:t>(Dispositivo de acceso)</a:t>
            </a:r>
          </a:p>
          <a:p>
            <a:pPr lvl="1"/>
            <a:r>
              <a:rPr lang="es-ES" dirty="0" smtClean="0"/>
              <a:t>Panel táctil</a:t>
            </a:r>
          </a:p>
          <a:p>
            <a:pPr lvl="2"/>
            <a:r>
              <a:rPr lang="es-ES" dirty="0" smtClean="0"/>
              <a:t>Periférico SPI y línea de interrupción</a:t>
            </a:r>
          </a:p>
          <a:p>
            <a:pPr lvl="2"/>
            <a:endParaRPr lang="es-ES" dirty="0"/>
          </a:p>
          <a:p>
            <a:pPr lvl="1"/>
            <a:r>
              <a:rPr lang="es-ES" dirty="0" smtClean="0"/>
              <a:t>Pantalla LCD</a:t>
            </a:r>
          </a:p>
          <a:p>
            <a:pPr lvl="2"/>
            <a:r>
              <a:rPr lang="es-ES" dirty="0" smtClean="0"/>
              <a:t>Puerto paralelo</a:t>
            </a:r>
          </a:p>
          <a:p>
            <a:pPr lvl="2"/>
            <a:r>
              <a:rPr lang="es-ES" dirty="0" smtClean="0"/>
              <a:t>Controlador DMA</a:t>
            </a:r>
          </a:p>
          <a:p>
            <a:pPr lvl="2"/>
            <a:r>
              <a:rPr lang="es-ES" dirty="0" smtClean="0"/>
              <a:t>Inicialización, configuración de parámetros y funciones gráficas</a:t>
            </a:r>
          </a:p>
        </p:txBody>
      </p:sp>
    </p:spTree>
    <p:extLst>
      <p:ext uri="{BB962C8B-B14F-4D97-AF65-F5344CB8AC3E}">
        <p14:creationId xmlns:p14="http://schemas.microsoft.com/office/powerpoint/2010/main" val="3896499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Demostración</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23</a:t>
            </a:fld>
            <a:endParaRPr lang="es-ES"/>
          </a:p>
        </p:txBody>
      </p:sp>
    </p:spTree>
    <p:extLst>
      <p:ext uri="{BB962C8B-B14F-4D97-AF65-F5344CB8AC3E}">
        <p14:creationId xmlns:p14="http://schemas.microsoft.com/office/powerpoint/2010/main" val="271347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3600" dirty="0"/>
              <a:t>Dispositivo de acceso / marcapasos</a:t>
            </a: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dirty="0" smtClean="0"/>
              <a:t>Diseño e implementación de una plataforma hardware para un sistema de acceso inalámbrico a dispositivos médicos mediante </a:t>
            </a:r>
            <a:r>
              <a:rPr lang="es-ES" dirty="0" err="1" smtClean="0"/>
              <a:t>Heart</a:t>
            </a:r>
            <a:r>
              <a:rPr lang="es-ES" dirty="0" smtClean="0"/>
              <a:t>-To-</a:t>
            </a:r>
            <a:r>
              <a:rPr lang="es-ES" dirty="0" err="1" smtClean="0"/>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24</a:t>
            </a:fld>
            <a:endParaRPr lang="es-ES"/>
          </a:p>
        </p:txBody>
      </p:sp>
      <p:pic>
        <p:nvPicPr>
          <p:cNvPr id="11" name="Content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9766" t="5491" r="13582" b="7953"/>
          <a:stretch/>
        </p:blipFill>
        <p:spPr>
          <a:xfrm>
            <a:off x="5641543" y="1285853"/>
            <a:ext cx="3002424" cy="2251818"/>
          </a:xfrm>
          <a:prstGeom prst="rect">
            <a:avLst/>
          </a:prstGeom>
        </p:spPr>
      </p:pic>
      <p:pic>
        <p:nvPicPr>
          <p:cNvPr id="16" name="Content Placeholder 9"/>
          <p:cNvPicPr>
            <a:picLocks noChangeAspect="1"/>
          </p:cNvPicPr>
          <p:nvPr/>
        </p:nvPicPr>
        <p:blipFill rotWithShape="1">
          <a:blip r:embed="rId4" cstate="print">
            <a:extLst>
              <a:ext uri="{28A0092B-C50C-407E-A947-70E740481C1C}">
                <a14:useLocalDpi xmlns:a14="http://schemas.microsoft.com/office/drawing/2010/main" val="0"/>
              </a:ext>
            </a:extLst>
          </a:blip>
          <a:srcRect l="3541" r="7901"/>
          <a:stretch/>
        </p:blipFill>
        <p:spPr>
          <a:xfrm>
            <a:off x="517610" y="1285852"/>
            <a:ext cx="3002425" cy="2251819"/>
          </a:xfrm>
          <a:prstGeom prst="rect">
            <a:avLst/>
          </a:prstGeom>
        </p:spPr>
      </p:pic>
      <p:sp>
        <p:nvSpPr>
          <p:cNvPr id="9" name="TextBox 8"/>
          <p:cNvSpPr txBox="1"/>
          <p:nvPr/>
        </p:nvSpPr>
        <p:spPr>
          <a:xfrm>
            <a:off x="517610" y="3537671"/>
            <a:ext cx="3002425" cy="584775"/>
          </a:xfrm>
          <a:prstGeom prst="rect">
            <a:avLst/>
          </a:prstGeom>
          <a:noFill/>
        </p:spPr>
        <p:txBody>
          <a:bodyPr wrap="square" rtlCol="0">
            <a:spAutoFit/>
          </a:bodyPr>
          <a:lstStyle/>
          <a:p>
            <a:r>
              <a:rPr lang="es-ES" sz="1600" dirty="0" smtClean="0"/>
              <a:t>Dispositivo de acceso </a:t>
            </a:r>
            <a:r>
              <a:rPr lang="es-ES" sz="1600" dirty="0" err="1" smtClean="0"/>
              <a:t>Persimmon</a:t>
            </a:r>
            <a:r>
              <a:rPr lang="es-ES" sz="1600" dirty="0" smtClean="0"/>
              <a:t> v1.1</a:t>
            </a:r>
            <a:endParaRPr lang="es-ES" sz="1600" dirty="0"/>
          </a:p>
        </p:txBody>
      </p:sp>
      <p:sp>
        <p:nvSpPr>
          <p:cNvPr id="10" name="TextBox 9"/>
          <p:cNvSpPr txBox="1"/>
          <p:nvPr/>
        </p:nvSpPr>
        <p:spPr>
          <a:xfrm>
            <a:off x="5641544" y="3537671"/>
            <a:ext cx="3002424" cy="584775"/>
          </a:xfrm>
          <a:prstGeom prst="rect">
            <a:avLst/>
          </a:prstGeom>
          <a:noFill/>
        </p:spPr>
        <p:txBody>
          <a:bodyPr wrap="square" rtlCol="0">
            <a:spAutoFit/>
          </a:bodyPr>
          <a:lstStyle/>
          <a:p>
            <a:pPr algn="r"/>
            <a:r>
              <a:rPr lang="es-ES" sz="1600" dirty="0" smtClean="0"/>
              <a:t>Marcapasos</a:t>
            </a:r>
          </a:p>
          <a:p>
            <a:pPr algn="r"/>
            <a:r>
              <a:rPr lang="es-ES" sz="1600" dirty="0" err="1" smtClean="0"/>
              <a:t>Persimmon</a:t>
            </a:r>
            <a:r>
              <a:rPr lang="es-ES" sz="1600" dirty="0" smtClean="0"/>
              <a:t> v1.1</a:t>
            </a:r>
            <a:endParaRPr lang="es-ES" sz="1600" dirty="0"/>
          </a:p>
        </p:txBody>
      </p:sp>
      <p:pic>
        <p:nvPicPr>
          <p:cNvPr id="12" name="Content Placeholder 9"/>
          <p:cNvPicPr>
            <a:picLocks noGrp="1" noChangeAspect="1"/>
          </p:cNvPicPr>
          <p:nvPr>
            <p:ph idx="4294967295"/>
          </p:nvPr>
        </p:nvPicPr>
        <p:blipFill>
          <a:blip r:embed="rId5" cstate="print">
            <a:extLst>
              <a:ext uri="{28A0092B-C50C-407E-A947-70E740481C1C}">
                <a14:useLocalDpi xmlns:a14="http://schemas.microsoft.com/office/drawing/2010/main" val="0"/>
              </a:ext>
            </a:extLst>
          </a:blip>
          <a:stretch>
            <a:fillRect/>
          </a:stretch>
        </p:blipFill>
        <p:spPr>
          <a:xfrm>
            <a:off x="3212954" y="4327385"/>
            <a:ext cx="2735671" cy="1816976"/>
          </a:xfrm>
          <a:prstGeom prst="rect">
            <a:avLst/>
          </a:prstGeom>
        </p:spPr>
      </p:pic>
      <p:sp>
        <p:nvSpPr>
          <p:cNvPr id="13" name="TextBox 12"/>
          <p:cNvSpPr txBox="1"/>
          <p:nvPr/>
        </p:nvSpPr>
        <p:spPr>
          <a:xfrm>
            <a:off x="3212954" y="3742610"/>
            <a:ext cx="2729658" cy="584775"/>
          </a:xfrm>
          <a:prstGeom prst="rect">
            <a:avLst/>
          </a:prstGeom>
          <a:noFill/>
        </p:spPr>
        <p:txBody>
          <a:bodyPr wrap="square" rtlCol="0">
            <a:spAutoFit/>
          </a:bodyPr>
          <a:lstStyle/>
          <a:p>
            <a:pPr algn="ctr"/>
            <a:r>
              <a:rPr lang="es-ES" sz="1600" dirty="0" smtClean="0"/>
              <a:t>Fuente de alimentación Kiwi v1.1</a:t>
            </a:r>
            <a:endParaRPr lang="es-ES" sz="1600" dirty="0"/>
          </a:p>
        </p:txBody>
      </p:sp>
    </p:spTree>
    <p:extLst>
      <p:ext uri="{BB962C8B-B14F-4D97-AF65-F5344CB8AC3E}">
        <p14:creationId xmlns:p14="http://schemas.microsoft.com/office/powerpoint/2010/main" val="36627591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Kit completo</a:t>
            </a:r>
            <a:endParaRPr lang="es-ES" dirty="0"/>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25</a:t>
            </a:fld>
            <a:endParaRPr lang="es-ES"/>
          </a:p>
        </p:txBody>
      </p:sp>
      <p:pic>
        <p:nvPicPr>
          <p:cNvPr id="8" name="Content Placeholder 7"/>
          <p:cNvPicPr>
            <a:picLocks noGrp="1" noChangeAspect="1"/>
          </p:cNvPicPr>
          <p:nvPr>
            <p:ph sz="quarter" idx="13"/>
          </p:nvPr>
        </p:nvPicPr>
        <p:blipFill rotWithShape="1">
          <a:blip r:embed="rId3" cstate="print">
            <a:extLst>
              <a:ext uri="{28A0092B-C50C-407E-A947-70E740481C1C}">
                <a14:useLocalDpi xmlns:a14="http://schemas.microsoft.com/office/drawing/2010/main" val="0"/>
              </a:ext>
            </a:extLst>
          </a:blip>
          <a:srcRect b="5195"/>
          <a:stretch/>
        </p:blipFill>
        <p:spPr>
          <a:xfrm>
            <a:off x="3284096" y="1527399"/>
            <a:ext cx="2694221" cy="3845712"/>
          </a:xfrm>
        </p:spPr>
      </p:pic>
      <p:pic>
        <p:nvPicPr>
          <p:cNvPr id="9" name="Content Placeholder 8"/>
          <p:cNvPicPr>
            <a:picLocks noGrp="1" noChangeAspect="1"/>
          </p:cNvPicPr>
          <p:nvPr>
            <p:ph sz="quarter" idx="14"/>
          </p:nvPr>
        </p:nvPicPr>
        <p:blipFill rotWithShape="1">
          <a:blip r:embed="rId4" cstate="print">
            <a:extLst>
              <a:ext uri="{28A0092B-C50C-407E-A947-70E740481C1C}">
                <a14:useLocalDpi xmlns:a14="http://schemas.microsoft.com/office/drawing/2010/main" val="0"/>
              </a:ext>
            </a:extLst>
          </a:blip>
          <a:srcRect t="3298" b="1897"/>
          <a:stretch/>
        </p:blipFill>
        <p:spPr>
          <a:xfrm>
            <a:off x="5978317" y="1527399"/>
            <a:ext cx="2694221" cy="3845712"/>
          </a:xfrm>
        </p:spPr>
      </p:pic>
      <p:sp>
        <p:nvSpPr>
          <p:cNvPr id="10" name="Content Placeholder 10"/>
          <p:cNvSpPr txBox="1">
            <a:spLocks/>
          </p:cNvSpPr>
          <p:nvPr/>
        </p:nvSpPr>
        <p:spPr>
          <a:xfrm>
            <a:off x="428596" y="1527400"/>
            <a:ext cx="2855500" cy="3845712"/>
          </a:xfrm>
          <a:prstGeom prst="rect">
            <a:avLst/>
          </a:prstGeom>
        </p:spPr>
        <p:txBody>
          <a:bodyPr vert="horz" lIns="91440" tIns="45720" rIns="91440" bIns="45720" rtlCol="0" anchor="ctr">
            <a:normAutofit lnSpcReduction="10000"/>
          </a:bodyPr>
          <a:lstStyle>
            <a:lvl1pPr marL="324000" indent="-324000" algn="l" defTabSz="914400" rtl="0" eaLnBrk="1" latinLnBrk="0" hangingPunct="1">
              <a:lnSpc>
                <a:spcPct val="100000"/>
              </a:lnSpc>
              <a:spcBef>
                <a:spcPts val="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800" dirty="0" smtClean="0"/>
              <a:t>Dispositivo de acceso </a:t>
            </a:r>
            <a:r>
              <a:rPr lang="es-ES" sz="1800" dirty="0" err="1" smtClean="0"/>
              <a:t>Persimmon</a:t>
            </a:r>
            <a:r>
              <a:rPr lang="es-ES" sz="1800" dirty="0" smtClean="0"/>
              <a:t> v1.1</a:t>
            </a:r>
          </a:p>
          <a:p>
            <a:pPr marL="612000" lvl="2" indent="0">
              <a:buNone/>
            </a:pPr>
            <a:r>
              <a:rPr lang="es-ES" sz="1600" dirty="0" smtClean="0"/>
              <a:t>+</a:t>
            </a:r>
            <a:endParaRPr lang="es-ES" sz="1600" dirty="0"/>
          </a:p>
          <a:p>
            <a:r>
              <a:rPr lang="es-ES" sz="1800" dirty="0" smtClean="0"/>
              <a:t>Marcapasos </a:t>
            </a:r>
            <a:r>
              <a:rPr lang="es-ES" sz="1800" dirty="0" err="1" smtClean="0"/>
              <a:t>Persimmon</a:t>
            </a:r>
            <a:r>
              <a:rPr lang="es-ES" sz="1800" dirty="0" smtClean="0"/>
              <a:t> v1.1</a:t>
            </a:r>
          </a:p>
          <a:p>
            <a:pPr marL="612000" lvl="2" indent="0">
              <a:buNone/>
            </a:pPr>
            <a:r>
              <a:rPr lang="es-ES" sz="1600" dirty="0"/>
              <a:t>+</a:t>
            </a:r>
            <a:endParaRPr lang="es-ES" sz="1600" dirty="0" smtClean="0"/>
          </a:p>
          <a:p>
            <a:r>
              <a:rPr lang="es-ES" sz="1800" dirty="0" smtClean="0"/>
              <a:t>Fuente de alimentación Kiwi v1.1</a:t>
            </a:r>
          </a:p>
          <a:p>
            <a:pPr marL="612000" lvl="2" indent="0">
              <a:buNone/>
            </a:pPr>
            <a:r>
              <a:rPr lang="es-ES" sz="1600" dirty="0" smtClean="0"/>
              <a:t>+</a:t>
            </a:r>
          </a:p>
          <a:p>
            <a:r>
              <a:rPr lang="es-ES" sz="1800" dirty="0" smtClean="0"/>
              <a:t>8 cables</a:t>
            </a:r>
          </a:p>
          <a:p>
            <a:pPr marL="612000" lvl="2" indent="0">
              <a:buNone/>
            </a:pPr>
            <a:r>
              <a:rPr lang="es-ES" sz="1600" dirty="0" smtClean="0"/>
              <a:t>+</a:t>
            </a:r>
          </a:p>
          <a:p>
            <a:r>
              <a:rPr lang="es-ES" sz="1800" dirty="0" smtClean="0"/>
              <a:t>Pack de electrodos</a:t>
            </a:r>
          </a:p>
        </p:txBody>
      </p:sp>
    </p:spTree>
    <p:extLst>
      <p:ext uri="{BB962C8B-B14F-4D97-AF65-F5344CB8AC3E}">
        <p14:creationId xmlns:p14="http://schemas.microsoft.com/office/powerpoint/2010/main" val="1107833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26</a:t>
            </a:fld>
            <a:endParaRPr lang="es-E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2831" y="1016307"/>
            <a:ext cx="4423912" cy="4587598"/>
          </a:xfrm>
          <a:prstGeom prst="rect">
            <a:avLst/>
          </a:prstGeom>
        </p:spPr>
      </p:pic>
    </p:spTree>
    <p:extLst>
      <p:ext uri="{BB962C8B-B14F-4D97-AF65-F5344CB8AC3E}">
        <p14:creationId xmlns:p14="http://schemas.microsoft.com/office/powerpoint/2010/main" val="18240057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Conclusiones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27</a:t>
            </a:fld>
            <a:endParaRPr lang="es-ES"/>
          </a:p>
        </p:txBody>
      </p:sp>
    </p:spTree>
    <p:extLst>
      <p:ext uri="{BB962C8B-B14F-4D97-AF65-F5344CB8AC3E}">
        <p14:creationId xmlns:p14="http://schemas.microsoft.com/office/powerpoint/2010/main" val="2521750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Conclusiones</a:t>
            </a:r>
            <a:endParaRPr lang="es-ES" dirty="0"/>
          </a:p>
        </p:txBody>
      </p:sp>
      <p:sp>
        <p:nvSpPr>
          <p:cNvPr id="12" name="Content Placeholder 11"/>
          <p:cNvSpPr>
            <a:spLocks noGrp="1"/>
          </p:cNvSpPr>
          <p:nvPr>
            <p:ph idx="1"/>
          </p:nvPr>
        </p:nvSpPr>
        <p:spPr>
          <a:xfrm>
            <a:off x="428596" y="2188029"/>
            <a:ext cx="5688982" cy="3938134"/>
          </a:xfrm>
        </p:spPr>
        <p:txBody>
          <a:bodyPr anchor="ctr"/>
          <a:lstStyle/>
          <a:p>
            <a:r>
              <a:rPr lang="es-ES"/>
              <a:t>Dispositivo de acceso</a:t>
            </a:r>
            <a:endParaRPr lang="es-ES">
              <a:solidFill>
                <a:schemeClr val="tx2"/>
              </a:solidFill>
            </a:endParaRPr>
          </a:p>
          <a:p>
            <a:r>
              <a:rPr lang="es-ES" smtClean="0"/>
              <a:t>Simulador </a:t>
            </a:r>
            <a:r>
              <a:rPr lang="es-ES" dirty="0" smtClean="0"/>
              <a:t>de marcapasos</a:t>
            </a:r>
          </a:p>
          <a:p>
            <a:r>
              <a:rPr lang="es-ES" dirty="0" smtClean="0"/>
              <a:t>Fuente </a:t>
            </a:r>
            <a:r>
              <a:rPr lang="es-ES" dirty="0" smtClean="0"/>
              <a:t>de alimentación</a:t>
            </a:r>
            <a:endParaRPr lang="es-ES" dirty="0" smtClean="0">
              <a:solidFill>
                <a:schemeClr val="tx2"/>
              </a:solidFill>
            </a:endParaRPr>
          </a:p>
          <a:p>
            <a:r>
              <a:rPr lang="es-ES" dirty="0" smtClean="0"/>
              <a:t>Capa de abstracción hardware</a:t>
            </a:r>
            <a:endParaRPr lang="es-ES" dirty="0">
              <a:solidFill>
                <a:schemeClr val="tx2"/>
              </a:solidFill>
            </a:endParaRP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28</a:t>
            </a:fld>
            <a:endParaRPr lang="es-ES"/>
          </a:p>
        </p:txBody>
      </p:sp>
      <p:sp>
        <p:nvSpPr>
          <p:cNvPr id="11" name="Content Placeholder 11"/>
          <p:cNvSpPr txBox="1">
            <a:spLocks/>
          </p:cNvSpPr>
          <p:nvPr/>
        </p:nvSpPr>
        <p:spPr>
          <a:xfrm>
            <a:off x="6117578" y="1045029"/>
            <a:ext cx="2526387" cy="5081134"/>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buClr>
            </a:pPr>
            <a:r>
              <a:rPr lang="es-ES" dirty="0" smtClean="0">
                <a:solidFill>
                  <a:schemeClr val="tx2"/>
                </a:solidFill>
              </a:rPr>
              <a:t>OK</a:t>
            </a:r>
          </a:p>
          <a:p>
            <a:pPr>
              <a:buClr>
                <a:schemeClr val="bg1"/>
              </a:buClr>
            </a:pPr>
            <a:endParaRPr lang="es-ES" dirty="0">
              <a:solidFill>
                <a:schemeClr val="tx2"/>
              </a:solidFill>
            </a:endParaRP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p>
          <a:p>
            <a:pPr>
              <a:buClr>
                <a:schemeClr val="bg1"/>
              </a:buClr>
            </a:pPr>
            <a:r>
              <a:rPr lang="es-ES" dirty="0" smtClean="0">
                <a:solidFill>
                  <a:schemeClr val="tx2"/>
                </a:solidFill>
              </a:rPr>
              <a:t>OK</a:t>
            </a:r>
            <a:endParaRPr lang="es-ES" dirty="0">
              <a:solidFill>
                <a:schemeClr val="tx2"/>
              </a:solidFill>
            </a:endParaRPr>
          </a:p>
        </p:txBody>
      </p:sp>
      <p:sp>
        <p:nvSpPr>
          <p:cNvPr id="9" name="Content Placeholder 11"/>
          <p:cNvSpPr txBox="1">
            <a:spLocks/>
          </p:cNvSpPr>
          <p:nvPr/>
        </p:nvSpPr>
        <p:spPr>
          <a:xfrm>
            <a:off x="999007" y="1652564"/>
            <a:ext cx="5688982" cy="83373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ES" sz="3600" dirty="0" smtClean="0"/>
              <a:t>Plataforma</a:t>
            </a:r>
            <a:r>
              <a:rPr lang="es-ES" sz="3600" dirty="0" smtClean="0">
                <a:solidFill>
                  <a:schemeClr val="tx2"/>
                </a:solidFill>
              </a:rPr>
              <a:t> H2H</a:t>
            </a:r>
            <a:endParaRPr lang="es-ES" sz="3600" dirty="0">
              <a:solidFill>
                <a:schemeClr val="tx2"/>
              </a:solidFill>
            </a:endParaRPr>
          </a:p>
        </p:txBody>
      </p:sp>
    </p:spTree>
    <p:extLst>
      <p:ext uri="{BB962C8B-B14F-4D97-AF65-F5344CB8AC3E}">
        <p14:creationId xmlns:p14="http://schemas.microsoft.com/office/powerpoint/2010/main" val="422686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 dirty="0" smtClean="0"/>
              <a:t>Líneas futuras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29</a:t>
            </a:fld>
            <a:endParaRPr lang="es-ES"/>
          </a:p>
        </p:txBody>
      </p:sp>
    </p:spTree>
    <p:extLst>
      <p:ext uri="{BB962C8B-B14F-4D97-AF65-F5344CB8AC3E}">
        <p14:creationId xmlns:p14="http://schemas.microsoft.com/office/powerpoint/2010/main" val="8217056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Introducción y 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a:t>
            </a:fld>
            <a:endParaRPr lang="es-ES"/>
          </a:p>
        </p:txBody>
      </p:sp>
    </p:spTree>
    <p:extLst>
      <p:ext uri="{BB962C8B-B14F-4D97-AF65-F5344CB8AC3E}">
        <p14:creationId xmlns:p14="http://schemas.microsoft.com/office/powerpoint/2010/main" val="18601803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dirty="0" smtClean="0"/>
              <a:t>Líneas futuras</a:t>
            </a:r>
            <a:endParaRPr lang="es-ES" dirty="0"/>
          </a:p>
        </p:txBody>
      </p:sp>
      <p:sp>
        <p:nvSpPr>
          <p:cNvPr id="7" name="Content Placeholder 6"/>
          <p:cNvSpPr>
            <a:spLocks noGrp="1"/>
          </p:cNvSpPr>
          <p:nvPr>
            <p:ph idx="1"/>
          </p:nvPr>
        </p:nvSpPr>
        <p:spPr>
          <a:xfrm>
            <a:off x="428596" y="1699327"/>
            <a:ext cx="8258204" cy="3706153"/>
          </a:xfrm>
        </p:spPr>
        <p:txBody>
          <a:bodyPr anchor="ctr">
            <a:normAutofit/>
          </a:bodyPr>
          <a:lstStyle/>
          <a:p>
            <a:r>
              <a:rPr lang="es-ES" dirty="0" smtClean="0"/>
              <a:t>Actualización del </a:t>
            </a:r>
            <a:r>
              <a:rPr lang="es-ES" dirty="0" err="1" smtClean="0"/>
              <a:t>microcontrolador</a:t>
            </a:r>
            <a:endParaRPr lang="es-ES" dirty="0" smtClean="0"/>
          </a:p>
          <a:p>
            <a:pPr lvl="1"/>
            <a:r>
              <a:rPr lang="es-ES" dirty="0" smtClean="0"/>
              <a:t>ARM Cortex-M3 (actual)</a:t>
            </a:r>
            <a:r>
              <a:rPr lang="es-ES" sz="2100" dirty="0" smtClean="0"/>
              <a:t> </a:t>
            </a:r>
            <a:r>
              <a:rPr lang="es-ES" dirty="0" smtClean="0">
                <a:sym typeface="Wingdings" panose="05000000000000000000" pitchFamily="2" charset="2"/>
              </a:rPr>
              <a:t> ARM Cortex-M4 (con FPU)</a:t>
            </a:r>
          </a:p>
          <a:p>
            <a:pPr marL="648000" lvl="2" indent="0">
              <a:buNone/>
            </a:pPr>
            <a:r>
              <a:rPr lang="es-ES" dirty="0" smtClean="0">
                <a:solidFill>
                  <a:schemeClr val="tx2"/>
                </a:solidFill>
                <a:sym typeface="Wingdings" panose="05000000000000000000" pitchFamily="2" charset="2"/>
              </a:rPr>
              <a:t>STM32L162VD                    </a:t>
            </a:r>
            <a:r>
              <a:rPr lang="es-ES" dirty="0" smtClean="0">
                <a:sym typeface="Wingdings" panose="05000000000000000000" pitchFamily="2" charset="2"/>
              </a:rPr>
              <a:t> </a:t>
            </a:r>
            <a:r>
              <a:rPr lang="es-ES" dirty="0" smtClean="0">
                <a:solidFill>
                  <a:schemeClr val="tx2"/>
                </a:solidFill>
                <a:sym typeface="Wingdings" panose="05000000000000000000" pitchFamily="2" charset="2"/>
              </a:rPr>
              <a:t>STM32L486VG</a:t>
            </a:r>
          </a:p>
          <a:p>
            <a:endParaRPr lang="es-ES" sz="2400" dirty="0" smtClean="0">
              <a:sym typeface="Wingdings" panose="05000000000000000000" pitchFamily="2" charset="2"/>
            </a:endParaRPr>
          </a:p>
          <a:p>
            <a:r>
              <a:rPr lang="es-ES" dirty="0" smtClean="0">
                <a:sym typeface="Wingdings" panose="05000000000000000000" pitchFamily="2" charset="2"/>
              </a:rPr>
              <a:t>Mejora de la interfaz gráfica de usuario</a:t>
            </a:r>
            <a:endParaRPr lang="es-ES" sz="2100" dirty="0" smtClean="0">
              <a:sym typeface="Wingdings" panose="05000000000000000000" pitchFamily="2" charset="2"/>
            </a:endParaRPr>
          </a:p>
          <a:p>
            <a:endParaRPr lang="es-ES" sz="2100" dirty="0">
              <a:sym typeface="Wingdings" panose="05000000000000000000" pitchFamily="2" charset="2"/>
            </a:endParaRPr>
          </a:p>
          <a:p>
            <a:r>
              <a:rPr lang="es-ES" dirty="0" smtClean="0">
                <a:sym typeface="Wingdings" panose="05000000000000000000" pitchFamily="2" charset="2"/>
              </a:rPr>
              <a:t>Comprobación de los requisitos de seguridad</a:t>
            </a:r>
            <a:endParaRPr lang="es-ES" dirty="0">
              <a:sym typeface="Wingdings" panose="05000000000000000000" pitchFamily="2" charset="2"/>
            </a:endParaRPr>
          </a:p>
        </p:txBody>
      </p:sp>
      <p:sp>
        <p:nvSpPr>
          <p:cNvPr id="3" name="Date Placeholder 2"/>
          <p:cNvSpPr>
            <a:spLocks noGrp="1"/>
          </p:cNvSpPr>
          <p:nvPr>
            <p:ph type="dt" sz="half" idx="10"/>
          </p:nvPr>
        </p:nvSpPr>
        <p:spPr/>
        <p:txBody>
          <a:bodyPr/>
          <a:lstStyle/>
          <a:p>
            <a:r>
              <a:rPr lang="es-ES" smtClean="0"/>
              <a:t>28/09/2016</a:t>
            </a:r>
            <a:endParaRPr lang="es-ES" dirty="0"/>
          </a:p>
        </p:txBody>
      </p:sp>
      <p:sp>
        <p:nvSpPr>
          <p:cNvPr id="4" name="Footer Placeholder 3"/>
          <p:cNvSpPr>
            <a:spLocks noGrp="1"/>
          </p:cNvSpPr>
          <p:nvPr>
            <p:ph type="ftr" sz="quarter" idx="11"/>
          </p:nvPr>
        </p:nvSpPr>
        <p:spPr/>
        <p:txBody>
          <a:bodyPr/>
          <a:lstStyle/>
          <a:p>
            <a:r>
              <a:rPr lang="es-ES" smtClean="0"/>
              <a:t>Diseño e implementación de una plataforma hardware para un sistema de acceso inalámbrico a dispositivos médicos mediante Heart-To-Heart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30</a:t>
            </a:fld>
            <a:endParaRPr lang="es-ES"/>
          </a:p>
        </p:txBody>
      </p:sp>
    </p:spTree>
    <p:extLst>
      <p:ext uri="{BB962C8B-B14F-4D97-AF65-F5344CB8AC3E}">
        <p14:creationId xmlns:p14="http://schemas.microsoft.com/office/powerpoint/2010/main" val="127640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Preguntas</a:t>
            </a:r>
            <a:endParaRPr lang="es-ES" dirty="0"/>
          </a:p>
        </p:txBody>
      </p:sp>
      <p:pic>
        <p:nvPicPr>
          <p:cNvPr id="7" name="Content Placeholder 6"/>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8310" t="8218" r="8500" b="8342"/>
          <a:stretch/>
        </p:blipFill>
        <p:spPr>
          <a:xfrm>
            <a:off x="988345" y="1285852"/>
            <a:ext cx="7110102" cy="4572886"/>
          </a:xfrm>
        </p:spPr>
      </p:pic>
      <p:sp>
        <p:nvSpPr>
          <p:cNvPr id="4" name="Marcador de fecha 3"/>
          <p:cNvSpPr>
            <a:spLocks noGrp="1"/>
          </p:cNvSpPr>
          <p:nvPr>
            <p:ph type="dt" sz="half" idx="10"/>
          </p:nvPr>
        </p:nvSpPr>
        <p:spPr/>
        <p:txBody>
          <a:bodyPr/>
          <a:lstStyle/>
          <a:p>
            <a:r>
              <a:rPr lang="es-ES" dirty="0"/>
              <a:t>28/09/2016</a:t>
            </a:r>
          </a:p>
        </p:txBody>
      </p:sp>
      <p:sp>
        <p:nvSpPr>
          <p:cNvPr id="5" name="Marcador de pie de página 4"/>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6" name="Marcador de número de diapositiva 5"/>
          <p:cNvSpPr>
            <a:spLocks noGrp="1"/>
          </p:cNvSpPr>
          <p:nvPr>
            <p:ph type="sldNum" sz="quarter" idx="12"/>
          </p:nvPr>
        </p:nvSpPr>
        <p:spPr/>
        <p:txBody>
          <a:bodyPr/>
          <a:lstStyle/>
          <a:p>
            <a:fld id="{A259D134-71CD-43F6-A501-5E8BD6D3DFEE}" type="slidenum">
              <a:rPr lang="es-ES" smtClean="0"/>
              <a:pPr/>
              <a:t>31</a:t>
            </a:fld>
            <a:endParaRPr lang="es-ES"/>
          </a:p>
        </p:txBody>
      </p:sp>
    </p:spTree>
    <p:extLst>
      <p:ext uri="{BB962C8B-B14F-4D97-AF65-F5344CB8AC3E}">
        <p14:creationId xmlns:p14="http://schemas.microsoft.com/office/powerpoint/2010/main" val="41510748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sz="3600" dirty="0" smtClean="0"/>
              <a:t>Dispositivos médicos </a:t>
            </a:r>
            <a:r>
              <a:rPr lang="es-ES" sz="3600" dirty="0" err="1" smtClean="0"/>
              <a:t>implantables</a:t>
            </a:r>
            <a:endParaRPr lang="es-ES" sz="36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4</a:t>
            </a:fld>
            <a:endParaRPr lang="es-ES"/>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67" y="1700269"/>
            <a:ext cx="7913449" cy="3408058"/>
          </a:xfrm>
          <a:prstGeom prst="rect">
            <a:avLst/>
          </a:prstGeom>
        </p:spPr>
      </p:pic>
      <p:sp>
        <p:nvSpPr>
          <p:cNvPr id="13" name="Content Placeholder 11"/>
          <p:cNvSpPr>
            <a:spLocks noGrp="1"/>
          </p:cNvSpPr>
          <p:nvPr>
            <p:ph idx="1"/>
          </p:nvPr>
        </p:nvSpPr>
        <p:spPr>
          <a:xfrm>
            <a:off x="2311902" y="4185780"/>
            <a:ext cx="4086185" cy="1469295"/>
          </a:xfrm>
        </p:spPr>
        <p:txBody>
          <a:bodyPr anchor="t">
            <a:normAutofit fontScale="92500" lnSpcReduction="20000"/>
          </a:bodyPr>
          <a:lstStyle/>
          <a:p>
            <a:r>
              <a:rPr lang="es-ES" sz="2400" dirty="0" smtClean="0"/>
              <a:t>Acceso restringido durante situaciones normales</a:t>
            </a:r>
            <a:endParaRPr lang="es-ES" sz="2400" dirty="0"/>
          </a:p>
          <a:p>
            <a:r>
              <a:rPr lang="es-ES" sz="2400" dirty="0"/>
              <a:t>Acceso permisivo durante emergencias</a:t>
            </a:r>
          </a:p>
          <a:p>
            <a:pPr marL="0" indent="0">
              <a:buNone/>
            </a:pPr>
            <a:endParaRPr lang="es-ES" sz="2400" dirty="0"/>
          </a:p>
        </p:txBody>
      </p:sp>
      <p:sp>
        <p:nvSpPr>
          <p:cNvPr id="9" name="Content Placeholder 11"/>
          <p:cNvSpPr txBox="1">
            <a:spLocks/>
          </p:cNvSpPr>
          <p:nvPr/>
        </p:nvSpPr>
        <p:spPr>
          <a:xfrm>
            <a:off x="2242851" y="1700269"/>
            <a:ext cx="4086186" cy="1327461"/>
          </a:xfrm>
          <a:prstGeom prst="rect">
            <a:avLst/>
          </a:prstGeom>
        </p:spPr>
        <p:txBody>
          <a:bodyPr vert="horz" lIns="91440" tIns="45720" rIns="91440" bIns="45720" rtlCol="0" anchor="t">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smtClean="0"/>
              <a:t>Configuración de los dispositivos de forma </a:t>
            </a:r>
            <a:r>
              <a:rPr lang="es-ES" dirty="0" smtClean="0">
                <a:solidFill>
                  <a:schemeClr val="tx2"/>
                </a:solidFill>
              </a:rPr>
              <a:t>no invasiva</a:t>
            </a:r>
            <a:r>
              <a:rPr lang="es-ES" dirty="0" smtClean="0"/>
              <a:t> e </a:t>
            </a:r>
            <a:r>
              <a:rPr lang="es-ES" dirty="0" smtClean="0">
                <a:solidFill>
                  <a:schemeClr val="tx2"/>
                </a:solidFill>
              </a:rPr>
              <a:t>inalámbrica</a:t>
            </a:r>
          </a:p>
        </p:txBody>
      </p:sp>
    </p:spTree>
    <p:extLst>
      <p:ext uri="{BB962C8B-B14F-4D97-AF65-F5344CB8AC3E}">
        <p14:creationId xmlns:p14="http://schemas.microsoft.com/office/powerpoint/2010/main" val="87350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err="1" smtClean="0"/>
              <a:t>Heart</a:t>
            </a:r>
            <a:r>
              <a:rPr lang="es-ES" dirty="0" smtClean="0"/>
              <a:t>-to-</a:t>
            </a:r>
            <a:r>
              <a:rPr lang="es-ES" dirty="0" err="1" smtClean="0"/>
              <a:t>Heart</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5</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1" name="Content Placeholder 11"/>
          <p:cNvSpPr>
            <a:spLocks noGrp="1"/>
          </p:cNvSpPr>
          <p:nvPr>
            <p:ph idx="1"/>
          </p:nvPr>
        </p:nvSpPr>
        <p:spPr>
          <a:xfrm>
            <a:off x="1287297" y="1698527"/>
            <a:ext cx="3397402" cy="484812"/>
          </a:xfrm>
        </p:spPr>
        <p:txBody>
          <a:bodyPr anchor="ctr">
            <a:normAutofit/>
          </a:bodyPr>
          <a:lstStyle/>
          <a:p>
            <a:pPr marL="0" indent="0" algn="ctr">
              <a:buNone/>
            </a:pPr>
            <a:r>
              <a:rPr lang="es-ES" sz="2400" dirty="0" smtClean="0"/>
              <a:t>Adquisición del ECG</a:t>
            </a:r>
          </a:p>
        </p:txBody>
      </p:sp>
      <p:sp>
        <p:nvSpPr>
          <p:cNvPr id="14" name="Content Placeholder 11"/>
          <p:cNvSpPr txBox="1">
            <a:spLocks/>
          </p:cNvSpPr>
          <p:nvPr/>
        </p:nvSpPr>
        <p:spPr>
          <a:xfrm>
            <a:off x="3008811" y="4617784"/>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chemeClr val="tx2"/>
                </a:solidFill>
              </a:rPr>
              <a:t>autorizado</a:t>
            </a:r>
          </a:p>
        </p:txBody>
      </p:sp>
      <p:sp>
        <p:nvSpPr>
          <p:cNvPr id="16" name="Content Placeholder 11"/>
          <p:cNvSpPr txBox="1">
            <a:spLocks/>
          </p:cNvSpPr>
          <p:nvPr/>
        </p:nvSpPr>
        <p:spPr>
          <a:xfrm>
            <a:off x="676298" y="4616991"/>
            <a:ext cx="2332513" cy="48880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1800" dirty="0" smtClean="0"/>
              <a:t>Acceso </a:t>
            </a:r>
            <a:r>
              <a:rPr lang="es-ES" sz="1800" dirty="0" smtClean="0">
                <a:solidFill>
                  <a:srgbClr val="FF0000"/>
                </a:solidFill>
              </a:rPr>
              <a:t>denegado</a:t>
            </a:r>
          </a:p>
        </p:txBody>
      </p:sp>
      <p:sp>
        <p:nvSpPr>
          <p:cNvPr id="18" name="Content Placeholder 11"/>
          <p:cNvSpPr txBox="1">
            <a:spLocks/>
          </p:cNvSpPr>
          <p:nvPr/>
        </p:nvSpPr>
        <p:spPr>
          <a:xfrm>
            <a:off x="1287297" y="2733034"/>
            <a:ext cx="3397402" cy="484812"/>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2400" dirty="0" smtClean="0"/>
              <a:t>Comparación del ECG</a:t>
            </a:r>
          </a:p>
        </p:txBody>
      </p:sp>
      <p:cxnSp>
        <p:nvCxnSpPr>
          <p:cNvPr id="7" name="Straight Arrow Connector 6"/>
          <p:cNvCxnSpPr>
            <a:stCxn id="11" idx="2"/>
            <a:endCxn id="18" idx="0"/>
          </p:cNvCxnSpPr>
          <p:nvPr/>
        </p:nvCxnSpPr>
        <p:spPr>
          <a:xfrm>
            <a:off x="2985998" y="2183339"/>
            <a:ext cx="0" cy="5496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6" idx="0"/>
          </p:cNvCxnSpPr>
          <p:nvPr/>
        </p:nvCxnSpPr>
        <p:spPr>
          <a:xfrm>
            <a:off x="1842555" y="3217846"/>
            <a:ext cx="0" cy="13991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175068" y="3217846"/>
            <a:ext cx="0" cy="1399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Content Placeholder 11"/>
          <p:cNvSpPr txBox="1">
            <a:spLocks/>
          </p:cNvSpPr>
          <p:nvPr/>
        </p:nvSpPr>
        <p:spPr>
          <a:xfrm>
            <a:off x="312518" y="3539314"/>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a:solidFill>
                  <a:srgbClr val="FF0000"/>
                </a:solidFill>
              </a:rPr>
              <a:t>!</a:t>
            </a:r>
            <a:r>
              <a:rPr lang="es-ES" sz="1200" dirty="0" smtClean="0">
                <a:solidFill>
                  <a:srgbClr val="FF0000"/>
                </a:solidFill>
              </a:rPr>
              <a:t>=</a:t>
            </a:r>
          </a:p>
          <a:p>
            <a:pPr marL="0" indent="0" algn="r">
              <a:lnSpc>
                <a:spcPct val="25000"/>
              </a:lnSpc>
              <a:buFont typeface="Wingdings" pitchFamily="2" charset="2"/>
              <a:buNone/>
            </a:pPr>
            <a:r>
              <a:rPr lang="es-ES" sz="1200" dirty="0" smtClean="0"/>
              <a:t>ECG Marcapasos</a:t>
            </a:r>
          </a:p>
        </p:txBody>
      </p:sp>
      <p:sp>
        <p:nvSpPr>
          <p:cNvPr id="36" name="Content Placeholder 11"/>
          <p:cNvSpPr txBox="1">
            <a:spLocks/>
          </p:cNvSpPr>
          <p:nvPr/>
        </p:nvSpPr>
        <p:spPr>
          <a:xfrm>
            <a:off x="2645030" y="3539736"/>
            <a:ext cx="1513707" cy="987346"/>
          </a:xfrm>
          <a:prstGeom prst="rect">
            <a:avLst/>
          </a:prstGeom>
        </p:spPr>
        <p:txBody>
          <a:bodyPr vert="horz" lIns="91440" tIns="45720" rIns="91440" bIns="45720" rtlCol="0" anchor="ctr">
            <a:no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25000"/>
              </a:lnSpc>
              <a:buFont typeface="Wingdings" pitchFamily="2" charset="2"/>
              <a:buNone/>
            </a:pPr>
            <a:r>
              <a:rPr lang="es-ES" sz="1200" dirty="0" smtClean="0"/>
              <a:t>ECG Dispositivo</a:t>
            </a:r>
          </a:p>
          <a:p>
            <a:pPr marL="0" indent="0" algn="r">
              <a:lnSpc>
                <a:spcPct val="25000"/>
              </a:lnSpc>
              <a:buFont typeface="Wingdings" pitchFamily="2" charset="2"/>
              <a:buNone/>
            </a:pPr>
            <a:r>
              <a:rPr lang="es-ES" sz="1200" dirty="0" smtClean="0"/>
              <a:t>de acceso</a:t>
            </a:r>
          </a:p>
          <a:p>
            <a:pPr marL="0" indent="0" algn="r">
              <a:lnSpc>
                <a:spcPct val="25000"/>
              </a:lnSpc>
              <a:buFont typeface="Wingdings" pitchFamily="2" charset="2"/>
              <a:buNone/>
            </a:pPr>
            <a:r>
              <a:rPr lang="es-ES" sz="1200" dirty="0" smtClean="0">
                <a:solidFill>
                  <a:schemeClr val="tx2"/>
                </a:solidFill>
              </a:rPr>
              <a:t>==</a:t>
            </a:r>
          </a:p>
          <a:p>
            <a:pPr marL="0" indent="0" algn="r">
              <a:lnSpc>
                <a:spcPct val="25000"/>
              </a:lnSpc>
              <a:buFont typeface="Wingdings" pitchFamily="2" charset="2"/>
              <a:buNone/>
            </a:pPr>
            <a:r>
              <a:rPr lang="es-ES" sz="1200" dirty="0" smtClean="0"/>
              <a:t>ECG Marcapasos</a:t>
            </a:r>
          </a:p>
        </p:txBody>
      </p:sp>
    </p:spTree>
    <p:extLst>
      <p:ext uri="{BB962C8B-B14F-4D97-AF65-F5344CB8AC3E}">
        <p14:creationId xmlns:p14="http://schemas.microsoft.com/office/powerpoint/2010/main" val="267332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9"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smtClean="0"/>
              <a:t>Objetivos globales</a:t>
            </a:r>
            <a:endParaRPr lang="es-ES" dirty="0"/>
          </a:p>
        </p:txBody>
      </p:sp>
      <p:sp>
        <p:nvSpPr>
          <p:cNvPr id="12" name="Content Placeholder 11"/>
          <p:cNvSpPr>
            <a:spLocks noGrp="1"/>
          </p:cNvSpPr>
          <p:nvPr>
            <p:ph idx="1"/>
          </p:nvPr>
        </p:nvSpPr>
        <p:spPr>
          <a:xfrm>
            <a:off x="428596" y="3082834"/>
            <a:ext cx="3503324" cy="2511074"/>
          </a:xfrm>
        </p:spPr>
        <p:txBody>
          <a:bodyPr anchor="t">
            <a:normAutofit/>
          </a:bodyPr>
          <a:lstStyle/>
          <a:p>
            <a:pPr marL="0" indent="0">
              <a:buNone/>
            </a:pPr>
            <a:r>
              <a:rPr lang="es-ES" sz="3000" dirty="0" smtClean="0"/>
              <a:t>Plataforma </a:t>
            </a:r>
            <a:r>
              <a:rPr lang="es-ES" sz="3000" dirty="0" smtClean="0">
                <a:solidFill>
                  <a:schemeClr val="tx2"/>
                </a:solidFill>
              </a:rPr>
              <a:t>hardware</a:t>
            </a:r>
            <a:r>
              <a:rPr lang="es-ES" sz="3000" dirty="0" smtClean="0"/>
              <a:t> para servicios H2H</a:t>
            </a:r>
          </a:p>
          <a:p>
            <a:pPr marL="0" indent="0" algn="ctr">
              <a:buNone/>
            </a:pPr>
            <a:r>
              <a:rPr lang="es-ES" sz="1900" dirty="0" smtClean="0"/>
              <a:t>+</a:t>
            </a:r>
          </a:p>
          <a:p>
            <a:pPr marL="0" indent="0">
              <a:buNone/>
            </a:pPr>
            <a:r>
              <a:rPr lang="es-ES" dirty="0" smtClean="0"/>
              <a:t>Capa de abstracción</a:t>
            </a:r>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6</a:t>
            </a:fld>
            <a:endParaRPr lang="es-ES"/>
          </a:p>
        </p:txBody>
      </p:sp>
      <p:sp>
        <p:nvSpPr>
          <p:cNvPr id="9" name="Content Placeholder 11"/>
          <p:cNvSpPr txBox="1">
            <a:spLocks/>
          </p:cNvSpPr>
          <p:nvPr/>
        </p:nvSpPr>
        <p:spPr>
          <a:xfrm>
            <a:off x="5391283" y="3082834"/>
            <a:ext cx="3281255" cy="2511072"/>
          </a:xfrm>
          <a:prstGeom prst="rect">
            <a:avLst/>
          </a:prstGeom>
        </p:spPr>
        <p:txBody>
          <a:bodyPr vert="horz" lIns="91440" tIns="45720" rIns="91440" bIns="45720" rtlCol="0" anchor="t">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itchFamily="2" charset="2"/>
              <a:buNone/>
            </a:pPr>
            <a:r>
              <a:rPr lang="es-ES" dirty="0" smtClean="0">
                <a:solidFill>
                  <a:schemeClr val="tx2"/>
                </a:solidFill>
              </a:rPr>
              <a:t>Servicio</a:t>
            </a:r>
            <a:r>
              <a:rPr lang="es-ES" dirty="0" smtClean="0"/>
              <a:t> de acceso inalámbrico a dispositivos médicos mediante H2H</a:t>
            </a:r>
          </a:p>
        </p:txBody>
      </p:sp>
      <p:sp>
        <p:nvSpPr>
          <p:cNvPr id="11" name="Content Placeholder 11"/>
          <p:cNvSpPr txBox="1">
            <a:spLocks/>
          </p:cNvSpPr>
          <p:nvPr/>
        </p:nvSpPr>
        <p:spPr>
          <a:xfrm>
            <a:off x="428596" y="1463040"/>
            <a:ext cx="8243942" cy="720825"/>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endParaRPr lang="es-ES" dirty="0" smtClean="0"/>
          </a:p>
        </p:txBody>
      </p:sp>
      <p:sp>
        <p:nvSpPr>
          <p:cNvPr id="13" name="Content Placeholder 11"/>
          <p:cNvSpPr txBox="1">
            <a:spLocks/>
          </p:cNvSpPr>
          <p:nvPr/>
        </p:nvSpPr>
        <p:spPr>
          <a:xfrm>
            <a:off x="435767" y="1463040"/>
            <a:ext cx="8208199" cy="898013"/>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itchFamily="2" charset="2"/>
              <a:buNone/>
            </a:pPr>
            <a:r>
              <a:rPr lang="es-ES" sz="4000" dirty="0" smtClean="0"/>
              <a:t>Plataforma </a:t>
            </a:r>
            <a:r>
              <a:rPr lang="es-ES" sz="4000" dirty="0" smtClean="0">
                <a:solidFill>
                  <a:schemeClr val="tx2"/>
                </a:solidFill>
              </a:rPr>
              <a:t>H2H</a:t>
            </a:r>
          </a:p>
        </p:txBody>
      </p:sp>
      <p:cxnSp>
        <p:nvCxnSpPr>
          <p:cNvPr id="14" name="Straight Arrow Connector 13"/>
          <p:cNvCxnSpPr/>
          <p:nvPr/>
        </p:nvCxnSpPr>
        <p:spPr>
          <a:xfrm flipH="1">
            <a:off x="2793328" y="2183865"/>
            <a:ext cx="559230" cy="1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686117" y="2170641"/>
            <a:ext cx="388466" cy="9121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19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s-ES" dirty="0" smtClean="0"/>
              <a:t>Objetivos</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7</a:t>
            </a:fld>
            <a:endParaRPr lang="es-E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324" y="1698527"/>
            <a:ext cx="3286458" cy="3408059"/>
          </a:xfrm>
          <a:prstGeom prst="rect">
            <a:avLst/>
          </a:prstGeom>
        </p:spPr>
      </p:pic>
      <p:sp>
        <p:nvSpPr>
          <p:cNvPr id="10" name="Content Placeholder 11"/>
          <p:cNvSpPr txBox="1">
            <a:spLocks/>
          </p:cNvSpPr>
          <p:nvPr/>
        </p:nvSpPr>
        <p:spPr>
          <a:xfrm>
            <a:off x="428596" y="744583"/>
            <a:ext cx="8258204" cy="5381580"/>
          </a:xfrm>
          <a:prstGeom prst="rect">
            <a:avLst/>
          </a:prstGeom>
        </p:spPr>
        <p:txBody>
          <a:bodyPr vert="horz" lIns="91440" tIns="45720" rIns="91440" bIns="45720" rtlCol="0" anchor="ctr">
            <a:normAutofit/>
          </a:bodyPr>
          <a:lstStyle>
            <a:lvl1pPr marL="324000" indent="-324000" algn="l" defTabSz="914400" rtl="0" eaLnBrk="1" latinLnBrk="0" hangingPunct="1">
              <a:lnSpc>
                <a:spcPct val="100000"/>
              </a:lnSpc>
              <a:spcBef>
                <a:spcPts val="600"/>
              </a:spcBef>
              <a:spcAft>
                <a:spcPts val="600"/>
              </a:spcAft>
              <a:buClr>
                <a:srgbClr val="79CA27"/>
              </a:buClr>
              <a:buFont typeface="Wingdings" pitchFamily="2" charset="2"/>
              <a:buChar char="§"/>
              <a:defRPr sz="2800" kern="1200">
                <a:solidFill>
                  <a:schemeClr val="tx1"/>
                </a:solidFill>
                <a:latin typeface="+mn-lt"/>
                <a:ea typeface="+mn-ea"/>
                <a:cs typeface="+mn-cs"/>
              </a:defRPr>
            </a:lvl1pPr>
            <a:lvl2pPr marL="648000" indent="-324000" algn="l" defTabSz="914400" rtl="0" eaLnBrk="1" latinLnBrk="0" hangingPunct="1">
              <a:spcBef>
                <a:spcPts val="0"/>
              </a:spcBef>
              <a:spcAft>
                <a:spcPts val="600"/>
              </a:spcAft>
              <a:buClr>
                <a:srgbClr val="79CA27"/>
              </a:buClr>
              <a:buFont typeface="Arial" panose="020B0604020202020204" pitchFamily="34" charset="0"/>
              <a:buChar char="•"/>
              <a:defRPr sz="2200" kern="1200">
                <a:solidFill>
                  <a:schemeClr val="tx1"/>
                </a:solidFill>
                <a:latin typeface="+mn-lt"/>
                <a:ea typeface="+mn-ea"/>
                <a:cs typeface="+mn-cs"/>
              </a:defRPr>
            </a:lvl2pPr>
            <a:lvl3pPr marL="936000" indent="-288000" algn="l" defTabSz="914400" rtl="0" eaLnBrk="1" latinLnBrk="0" hangingPunct="1">
              <a:spcBef>
                <a:spcPts val="0"/>
              </a:spcBef>
              <a:spcAft>
                <a:spcPts val="600"/>
              </a:spcAft>
              <a:buClr>
                <a:srgbClr val="79CA27"/>
              </a:buClr>
              <a:buFont typeface="Wingdings" panose="05000000000000000000" pitchFamily="2" charset="2"/>
              <a:buChar char="§"/>
              <a:defRPr sz="2000" kern="1200">
                <a:solidFill>
                  <a:schemeClr val="tx1"/>
                </a:solidFill>
                <a:latin typeface="+mn-lt"/>
                <a:ea typeface="+mn-ea"/>
                <a:cs typeface="+mn-cs"/>
              </a:defRPr>
            </a:lvl3pPr>
            <a:lvl4pPr marL="1224000" indent="-288000" algn="l" defTabSz="914400" rtl="0" eaLnBrk="1" latinLnBrk="0" hangingPunct="1">
              <a:spcBef>
                <a:spcPts val="0"/>
              </a:spcBef>
              <a:spcAft>
                <a:spcPts val="600"/>
              </a:spcAft>
              <a:buClr>
                <a:srgbClr val="79CA27"/>
              </a:buClr>
              <a:buFont typeface="Arial" panose="020B0604020202020204" pitchFamily="34" charset="0"/>
              <a:buChar char="•"/>
              <a:defRPr sz="1800" kern="1200">
                <a:solidFill>
                  <a:schemeClr val="tx1"/>
                </a:solidFill>
                <a:latin typeface="+mn-lt"/>
                <a:ea typeface="+mn-ea"/>
                <a:cs typeface="+mn-cs"/>
              </a:defRPr>
            </a:lvl4pPr>
            <a:lvl5pPr marL="1548000" indent="-252000" algn="l" defTabSz="914400" rtl="0" eaLnBrk="1" latinLnBrk="0" hangingPunct="1">
              <a:spcBef>
                <a:spcPts val="0"/>
              </a:spcBef>
              <a:spcAft>
                <a:spcPts val="600"/>
              </a:spcAft>
              <a:buClr>
                <a:srgbClr val="79CA27"/>
              </a:buClr>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2400" dirty="0" smtClean="0"/>
              <a:t>Dispositivo de acceso</a:t>
            </a:r>
          </a:p>
          <a:p>
            <a:r>
              <a:rPr lang="es-ES" sz="2400" dirty="0" smtClean="0"/>
              <a:t>Fuente de alimentación</a:t>
            </a:r>
          </a:p>
          <a:p>
            <a:r>
              <a:rPr lang="es-ES" sz="2400" dirty="0" smtClean="0"/>
              <a:t>Capa de abstracción hardware</a:t>
            </a:r>
          </a:p>
          <a:p>
            <a:r>
              <a:rPr lang="es-ES" sz="2400" dirty="0"/>
              <a:t>Simulador de </a:t>
            </a:r>
            <a:r>
              <a:rPr lang="es-ES" sz="2400" dirty="0" smtClean="0"/>
              <a:t>marcapasos</a:t>
            </a:r>
          </a:p>
        </p:txBody>
      </p:sp>
    </p:spTree>
    <p:extLst>
      <p:ext uri="{BB962C8B-B14F-4D97-AF65-F5344CB8AC3E}">
        <p14:creationId xmlns:p14="http://schemas.microsoft.com/office/powerpoint/2010/main" val="30593557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Arquitectura</a:t>
            </a:r>
            <a:endParaRPr lang="es-ES"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8</a:t>
            </a:fld>
            <a:endParaRPr lang="es-ES"/>
          </a:p>
        </p:txBody>
      </p:sp>
    </p:spTree>
    <p:extLst>
      <p:ext uri="{BB962C8B-B14F-4D97-AF65-F5344CB8AC3E}">
        <p14:creationId xmlns:p14="http://schemas.microsoft.com/office/powerpoint/2010/main" val="1112107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s-ES" sz="4000" dirty="0" smtClean="0"/>
              <a:t>Arquitectura de la plataforma</a:t>
            </a:r>
            <a:endParaRPr lang="es-ES" sz="4000" dirty="0"/>
          </a:p>
        </p:txBody>
      </p:sp>
      <p:sp>
        <p:nvSpPr>
          <p:cNvPr id="3" name="Date Placeholder 2"/>
          <p:cNvSpPr>
            <a:spLocks noGrp="1"/>
          </p:cNvSpPr>
          <p:nvPr>
            <p:ph type="dt" sz="half" idx="10"/>
          </p:nvPr>
        </p:nvSpPr>
        <p:spPr/>
        <p:txBody>
          <a:bodyPr/>
          <a:lstStyle/>
          <a:p>
            <a:r>
              <a:rPr lang="es-ES" dirty="0"/>
              <a:t>28/09/2016</a:t>
            </a:r>
          </a:p>
        </p:txBody>
      </p:sp>
      <p:sp>
        <p:nvSpPr>
          <p:cNvPr id="4" name="Footer Placeholder 3"/>
          <p:cNvSpPr>
            <a:spLocks noGrp="1"/>
          </p:cNvSpPr>
          <p:nvPr>
            <p:ph type="ftr" sz="quarter" idx="11"/>
          </p:nvPr>
        </p:nvSpPr>
        <p:spPr/>
        <p:txBody>
          <a:bodyPr/>
          <a:lstStyle/>
          <a:p>
            <a:r>
              <a:rPr lang="es-ES" dirty="0"/>
              <a:t>Diseño e implementación de una plataforma hardware para un sistema de acceso inalámbrico a dispositivos médicos mediante </a:t>
            </a:r>
            <a:r>
              <a:rPr lang="es-ES" dirty="0" err="1"/>
              <a:t>Heart</a:t>
            </a:r>
            <a:r>
              <a:rPr lang="es-ES" dirty="0"/>
              <a:t>-To-</a:t>
            </a:r>
            <a:r>
              <a:rPr lang="es-ES" dirty="0" err="1"/>
              <a:t>Heart</a:t>
            </a:r>
            <a:endParaRPr lang="es-ES" dirty="0"/>
          </a:p>
        </p:txBody>
      </p:sp>
      <p:sp>
        <p:nvSpPr>
          <p:cNvPr id="5" name="Slide Number Placeholder 4"/>
          <p:cNvSpPr>
            <a:spLocks noGrp="1"/>
          </p:cNvSpPr>
          <p:nvPr>
            <p:ph type="sldNum" sz="quarter" idx="12"/>
          </p:nvPr>
        </p:nvSpPr>
        <p:spPr/>
        <p:txBody>
          <a:bodyPr/>
          <a:lstStyle/>
          <a:p>
            <a:fld id="{A259D134-71CD-43F6-A501-5E8BD6D3DFEE}" type="slidenum">
              <a:rPr lang="es-ES" smtClean="0"/>
              <a:pPr/>
              <a:t>9</a:t>
            </a:fld>
            <a:endParaRPr lang="es-ES"/>
          </a:p>
        </p:txBody>
      </p:sp>
      <p:pic>
        <p:nvPicPr>
          <p:cNvPr id="10" name="Content Placeholder 9"/>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3610376" y="1285852"/>
            <a:ext cx="5033592" cy="4786945"/>
          </a:xfrm>
        </p:spPr>
      </p:pic>
      <p:sp>
        <p:nvSpPr>
          <p:cNvPr id="11" name="Content Placeholder 10"/>
          <p:cNvSpPr>
            <a:spLocks noGrp="1"/>
          </p:cNvSpPr>
          <p:nvPr>
            <p:ph sz="quarter" idx="13"/>
          </p:nvPr>
        </p:nvSpPr>
        <p:spPr>
          <a:xfrm>
            <a:off x="428596" y="142852"/>
            <a:ext cx="3471765" cy="5868483"/>
          </a:xfrm>
        </p:spPr>
        <p:txBody>
          <a:bodyPr anchor="ctr"/>
          <a:lstStyle/>
          <a:p>
            <a:r>
              <a:rPr lang="es-ES" dirty="0" smtClean="0"/>
              <a:t>Dispositivo de acceso</a:t>
            </a:r>
          </a:p>
          <a:p>
            <a:r>
              <a:rPr lang="es-ES" dirty="0" smtClean="0"/>
              <a:t>Marcapasos</a:t>
            </a:r>
          </a:p>
          <a:p>
            <a:pPr lvl="1"/>
            <a:r>
              <a:rPr lang="es-ES" dirty="0" smtClean="0"/>
              <a:t>Sin LCD ni panel táctil</a:t>
            </a:r>
          </a:p>
        </p:txBody>
      </p:sp>
    </p:spTree>
    <p:extLst>
      <p:ext uri="{BB962C8B-B14F-4D97-AF65-F5344CB8AC3E}">
        <p14:creationId xmlns:p14="http://schemas.microsoft.com/office/powerpoint/2010/main" val="805386159"/>
      </p:ext>
    </p:extLst>
  </p:cSld>
  <p:clrMapOvr>
    <a:masterClrMapping/>
  </p:clrMapOvr>
  <p:timing>
    <p:tnLst>
      <p:par>
        <p:cTn id="1" dur="indefinite" restart="never" nodeType="tmRoot"/>
      </p:par>
    </p:tnLst>
  </p:timing>
</p:sld>
</file>

<file path=ppt/theme/theme1.xml><?xml version="1.0" encoding="utf-8"?>
<a:theme xmlns:a="http://schemas.openxmlformats.org/drawingml/2006/main" name="B105White_v2">
  <a:themeElements>
    <a:clrScheme name="Custom 1">
      <a:dk1>
        <a:srgbClr val="000000"/>
      </a:dk1>
      <a:lt1>
        <a:srgbClr val="FFFFFF"/>
      </a:lt1>
      <a:dk2>
        <a:srgbClr val="79CA27"/>
      </a:dk2>
      <a:lt2>
        <a:srgbClr val="FFFFFF"/>
      </a:lt2>
      <a:accent1>
        <a:srgbClr val="0D5301"/>
      </a:accent1>
      <a:accent2>
        <a:srgbClr val="056F00"/>
      </a:accent2>
      <a:accent3>
        <a:srgbClr val="0A8F08"/>
      </a:accent3>
      <a:accent4>
        <a:srgbClr val="2BAF2B"/>
      </a:accent4>
      <a:accent5>
        <a:srgbClr val="72D572"/>
      </a:accent5>
      <a:accent6>
        <a:srgbClr val="D0F8CE"/>
      </a:accent6>
      <a:hlink>
        <a:srgbClr val="0D5301"/>
      </a:hlink>
      <a:folHlink>
        <a:srgbClr val="056F00"/>
      </a:folHlink>
    </a:clrScheme>
    <a:fontScheme name="Personalizado 2">
      <a:majorFont>
        <a:latin typeface="Roboto Light"/>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105white" id="{F1D2020E-0B25-4E46-8B17-35CA283ED82C}" vid="{350C3BB2-C795-4CD7-9A7E-93EAE20E0F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B105white (1)</Template>
  <TotalTime>923</TotalTime>
  <Words>3558</Words>
  <Application>Microsoft Office PowerPoint</Application>
  <PresentationFormat>On-screen Show (4:3)</PresentationFormat>
  <Paragraphs>343</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Roboto Light</vt:lpstr>
      <vt:lpstr>Wingdings</vt:lpstr>
      <vt:lpstr>B105White_v2</vt:lpstr>
      <vt:lpstr>Diseño e implementación de una plataforma hardware para un sistema de acceso inalámbrico a dispositivos médicos mediante Heart-To-Heart</vt:lpstr>
      <vt:lpstr>Esquema</vt:lpstr>
      <vt:lpstr>Introducción y objetivos</vt:lpstr>
      <vt:lpstr>Dispositivos médicos implantables</vt:lpstr>
      <vt:lpstr>Heart-to-Heart</vt:lpstr>
      <vt:lpstr>Objetivos globales</vt:lpstr>
      <vt:lpstr>Objetivos</vt:lpstr>
      <vt:lpstr>Arquitectura</vt:lpstr>
      <vt:lpstr>Arquitectura de la plataforma</vt:lpstr>
      <vt:lpstr>Desarrollo de la plataforma hardware</vt:lpstr>
      <vt:lpstr>Dispositivo de acceso / marcapasos</vt:lpstr>
      <vt:lpstr>Persimmon v1.1</vt:lpstr>
      <vt:lpstr>Persimmon v1.1</vt:lpstr>
      <vt:lpstr>Fuente de alimentación</vt:lpstr>
      <vt:lpstr>Kiwi v1.1</vt:lpstr>
      <vt:lpstr>Desarrollo de la capa de abstracción</vt:lpstr>
      <vt:lpstr>Capa de abstracción hardware</vt:lpstr>
      <vt:lpstr>Capa de abstracción hardware</vt:lpstr>
      <vt:lpstr>Capa de abstracción hardware</vt:lpstr>
      <vt:lpstr>Capa de abstracción hardware</vt:lpstr>
      <vt:lpstr>Capa de abstracción hardware</vt:lpstr>
      <vt:lpstr>Capa de abstracción hardware</vt:lpstr>
      <vt:lpstr>Demostración</vt:lpstr>
      <vt:lpstr>Dispositivo de acceso / marcapasos</vt:lpstr>
      <vt:lpstr>Kit completo</vt:lpstr>
      <vt:lpstr>PowerPoint Presentation</vt:lpstr>
      <vt:lpstr>Conclusiones</vt:lpstr>
      <vt:lpstr>Conclusiones</vt:lpstr>
      <vt:lpstr>Líneas futuras</vt:lpstr>
      <vt:lpstr>Líneas futuras</vt:lpstr>
      <vt:lpstr>Preguntas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e implementación de un servicio de acceso inalámbrico a dispositivos médicos mediante Heart-to-Heart</dc:title>
  <dc:creator>carpanta</dc:creator>
  <cp:lastModifiedBy>slopez</cp:lastModifiedBy>
  <cp:revision>129</cp:revision>
  <dcterms:created xsi:type="dcterms:W3CDTF">2016-09-23T08:43:18Z</dcterms:created>
  <dcterms:modified xsi:type="dcterms:W3CDTF">2016-09-27T13:06:27Z</dcterms:modified>
</cp:coreProperties>
</file>